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8" r:id="rId4"/>
    <p:sldId id="262" r:id="rId5"/>
    <p:sldId id="261" r:id="rId6"/>
    <p:sldId id="273" r:id="rId7"/>
    <p:sldId id="263" r:id="rId8"/>
    <p:sldId id="257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FA4"/>
    <a:srgbClr val="484FFF"/>
    <a:srgbClr val="66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50"/>
  </p:normalViewPr>
  <p:slideViewPr>
    <p:cSldViewPr snapToGrid="0">
      <p:cViewPr varScale="1">
        <p:scale>
          <a:sx n="115" d="100"/>
          <a:sy n="115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8B5F-5FBF-C458-A193-9947D6D7A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C4841-C386-CBD5-B5A4-373D90304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F5BE-2874-ADFA-74F2-E3C7A67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F20AB-2F0C-7A99-DA81-49E5343F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29FC-7378-A790-2DF2-74562536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74E3-D332-2280-6454-8A688525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1D4B-0AF2-C0D5-536F-01122C0F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F423-2A24-1432-8C02-1BA0C5E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D845-8414-B67B-8FAE-DD633761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B066-BFF5-E118-C291-B240E6E5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53B3A-951D-CC61-7F2C-BD543620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0B6ED-652B-E5D2-2E17-F92D69D1E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B66E5-C77A-2FCC-CEEE-7A59F248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5046-C1A4-2455-BD36-E9B92490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B63A-C231-6202-202E-33FCB59C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D4E9-3C2D-2529-E6B1-DF63C5FC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6811-2160-6619-F117-393608E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DCF4-172D-2211-0AF9-7DC97485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7BFD3-F01C-C6DB-5B90-871EF7B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346D4-74EF-456C-54D5-CF0D6B28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8C5C-BE4E-F9BB-7461-40FF243E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00C95-FF58-1294-2C5B-A27CCBCE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A2B2-F006-8905-3C3D-09CF1516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0A8EA-1875-92B9-C171-3F0E388A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0C820-070A-FCA8-9DF9-B059BA79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16CC-FDD2-9D1A-5343-E5D62DF9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77DE-640C-E78B-4475-ACF90A304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266D7-D8DF-BC24-E19D-35FCEBBBF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786B1-8919-7918-FBA1-B09F90B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5D4E-151E-F2C5-D999-FDF8F6F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232C2-1B5A-DD61-30E3-EBB19B7B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2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3BB3-D85D-709E-98BB-69489C59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001C-9A79-7C38-BEB3-EAB27D8E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7078F-ADBA-8192-8890-B56045FC6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B5866-A3A9-7568-AABB-AE8719917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F8D69-FC6A-6F02-1A41-5FCF00A48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9F425-12A3-1900-A8C1-A5009B51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6AA43-7151-F17A-57AB-458551FE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039DA-A388-C271-7944-EF226F96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FCCA-0504-48F1-69AF-86287381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7B325-4A58-580F-1FF0-E7729EFC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9984B-1BCE-7C88-939D-CCA1509B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73B1-43DC-4475-CD93-D4351BBC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4FD9-C8F1-04E0-D801-265AA331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29019-268A-6B90-0E1B-86E4E1BF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45610-63F2-ACF8-7789-865850D1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9028-5381-E62B-C144-6AE6F7F7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1F61-B777-8A69-AE73-47B1090A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D13E7-EABE-B687-2768-5D92C086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D4A51-E192-4BF6-DC42-3D041274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1F08-E680-72F6-C3E4-4B96203E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4AD32-708E-0DED-DE38-7DCD373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F017-D0EA-A907-F216-93461AF1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88EB7-EF85-D5E4-5938-834935605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CAC7B-6B55-F14F-843C-E4C646C0F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F4039-CE96-2017-3CB7-AD2E5716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9D5D7-E635-A31D-008F-C1FF6662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613F9-1154-A11A-399F-D5B18462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32C30-1CDD-23D5-3A6F-E258269D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A09C-51BB-4EA3-F31E-33D4CFBE7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52EC-94E6-5CEB-5D21-0EAFCB39F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A429EE-29D8-E142-B2F7-DFBD0BBA0C99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4E9B6-654F-4777-E09E-CF4CD5E8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2C807-24BB-5935-CFC0-B480D8C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CA69A-A3BD-E648-A3F2-D402748B5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4868-8642-4832-6944-D2B7F5DC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1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Lesson 2: Human Dignity in the Modern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034B3-4FBB-AA3A-CD85-723F517FE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8654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Quasimoda Medium" pitchFamily="2" charset="77"/>
              </a:rPr>
              <a:t>Human Dignity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B1BC8C-6F92-FD51-39BB-6DA38B43087A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AAAF5234-7B80-790E-BBC4-204F41E1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D93A6C-814B-6989-67CB-879E2D7FB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1643" y="2156297"/>
            <a:ext cx="9144000" cy="211461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asimoda Medium" pitchFamily="2" charset="77"/>
              </a:rPr>
              <a:t>“the goal of all response measures [to the pandemic] should be to create an environment in which all can live in dignity without excessive inequalities on grounds of race, gender, and socio-economic status.”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66C0DA-C283-D19B-4738-47CF0ACC7D96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7EA392CE-48CB-0E0E-6F22-216E6480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6" name="Picture 5" descr="A blue quote mark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25FD94-119A-61C5-5144-2C92AA852E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3639"/>
          <a:stretch/>
        </p:blipFill>
        <p:spPr>
          <a:xfrm>
            <a:off x="5577017" y="876540"/>
            <a:ext cx="1037967" cy="7926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158B73A-E8C2-45A2-1B37-E506B5985F57}"/>
              </a:ext>
            </a:extLst>
          </p:cNvPr>
          <p:cNvSpPr txBox="1">
            <a:spLocks/>
          </p:cNvSpPr>
          <p:nvPr/>
        </p:nvSpPr>
        <p:spPr>
          <a:xfrm>
            <a:off x="1511643" y="4885782"/>
            <a:ext cx="9144000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simoda Medium" pitchFamily="2" charset="77"/>
                <a:ea typeface="+mn-ea"/>
                <a:cs typeface="+mn-cs"/>
              </a:rPr>
              <a:t>Sandra Liebenberg</a:t>
            </a:r>
          </a:p>
        </p:txBody>
      </p:sp>
    </p:spTree>
    <p:extLst>
      <p:ext uri="{BB962C8B-B14F-4D97-AF65-F5344CB8AC3E}">
        <p14:creationId xmlns:p14="http://schemas.microsoft.com/office/powerpoint/2010/main" val="145899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8C8C9B05-5D6A-B8B4-A32F-D269D9FB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0D475-664C-ED35-EA52-493BBAA9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25" y="1070262"/>
            <a:ext cx="669636" cy="64365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EF8B64F-A774-078A-770F-D5618C11A354}"/>
              </a:ext>
            </a:extLst>
          </p:cNvPr>
          <p:cNvSpPr txBox="1">
            <a:spLocks/>
          </p:cNvSpPr>
          <p:nvPr/>
        </p:nvSpPr>
        <p:spPr>
          <a:xfrm>
            <a:off x="1664043" y="2280348"/>
            <a:ext cx="9144000" cy="246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Quasimoda Medium" pitchFamily="2" charset="77"/>
              </a:rPr>
              <a:t>Bible verse goes here. Make the type smaller so it fits in this box.</a:t>
            </a:r>
            <a:endParaRPr lang="en-US" dirty="0">
              <a:solidFill>
                <a:schemeClr val="bg1"/>
              </a:solidFill>
              <a:latin typeface="Quasimoda Medium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A65DAF-5403-7BF1-DDC8-E5DC1860A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928" y="1699931"/>
            <a:ext cx="6854144" cy="131564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Quasimoda Medium" pitchFamily="2" charset="77"/>
              </a:rPr>
              <a:t>Pineapple should never be found on Pizza</a:t>
            </a:r>
          </a:p>
        </p:txBody>
      </p:sp>
      <p:pic>
        <p:nvPicPr>
          <p:cNvPr id="12" name="Picture 11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0C9D09FA-BDBC-72A6-1325-18997D5B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6112934"/>
            <a:ext cx="1702012" cy="431800"/>
          </a:xfrm>
          <a:prstGeom prst="rect">
            <a:avLst/>
          </a:prstGeom>
        </p:spPr>
      </p:pic>
      <p:sp>
        <p:nvSpPr>
          <p:cNvPr id="13" name="Pentagon 12">
            <a:extLst>
              <a:ext uri="{FF2B5EF4-FFF2-40B4-BE49-F238E27FC236}">
                <a16:creationId xmlns:a16="http://schemas.microsoft.com/office/drawing/2014/main" id="{8D2A179D-396C-D3E3-E4FC-6F98426BC062}"/>
              </a:ext>
            </a:extLst>
          </p:cNvPr>
          <p:cNvSpPr/>
          <p:nvPr/>
        </p:nvSpPr>
        <p:spPr>
          <a:xfrm>
            <a:off x="6089515" y="3998380"/>
            <a:ext cx="4416357" cy="777915"/>
          </a:xfrm>
          <a:prstGeom prst="homePlate">
            <a:avLst/>
          </a:prstGeom>
          <a:gradFill flip="none" rotWithShape="1">
            <a:gsLst>
              <a:gs pos="0">
                <a:srgbClr val="FF0000"/>
              </a:gs>
              <a:gs pos="67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69B822FB-6DE2-2176-6E2E-85A6F537A87D}"/>
              </a:ext>
            </a:extLst>
          </p:cNvPr>
          <p:cNvSpPr/>
          <p:nvPr/>
        </p:nvSpPr>
        <p:spPr>
          <a:xfrm rot="10800000">
            <a:off x="1637551" y="3998378"/>
            <a:ext cx="4335232" cy="777915"/>
          </a:xfrm>
          <a:prstGeom prst="homePlate">
            <a:avLst/>
          </a:prstGeom>
          <a:gradFill flip="none" rotWithShape="1">
            <a:gsLst>
              <a:gs pos="0">
                <a:srgbClr val="2A2FA4"/>
              </a:gs>
              <a:gs pos="74000">
                <a:srgbClr val="6680FF">
                  <a:alpha val="69000"/>
                </a:srgbClr>
              </a:gs>
              <a:gs pos="100000">
                <a:schemeClr val="accent6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1EF84F-C10A-C131-2F6C-CA7BB97109B0}"/>
              </a:ext>
            </a:extLst>
          </p:cNvPr>
          <p:cNvSpPr txBox="1">
            <a:spLocks/>
          </p:cNvSpPr>
          <p:nvPr/>
        </p:nvSpPr>
        <p:spPr>
          <a:xfrm>
            <a:off x="2212034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484FFF"/>
                </a:solidFill>
                <a:latin typeface="Quasimoda Medium" pitchFamily="2" charset="77"/>
              </a:rPr>
              <a:t>Agree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AE81FB-BFAF-C8B3-C500-E174E6F983C5}"/>
              </a:ext>
            </a:extLst>
          </p:cNvPr>
          <p:cNvSpPr txBox="1">
            <a:spLocks/>
          </p:cNvSpPr>
          <p:nvPr/>
        </p:nvSpPr>
        <p:spPr>
          <a:xfrm>
            <a:off x="8760296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FF0000"/>
                </a:solidFill>
                <a:latin typeface="Quasimoda Medium" pitchFamily="2" charset="77"/>
              </a:rPr>
              <a:t>Disagree</a:t>
            </a:r>
          </a:p>
        </p:txBody>
      </p:sp>
    </p:spTree>
    <p:extLst>
      <p:ext uri="{BB962C8B-B14F-4D97-AF65-F5344CB8AC3E}">
        <p14:creationId xmlns:p14="http://schemas.microsoft.com/office/powerpoint/2010/main" val="34682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8C8C9B05-5D6A-B8B4-A32F-D269D9FB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0D475-664C-ED35-EA52-493BBAA9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25" y="1070262"/>
            <a:ext cx="669636" cy="64365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EF8B64F-A774-078A-770F-D5618C11A354}"/>
              </a:ext>
            </a:extLst>
          </p:cNvPr>
          <p:cNvSpPr txBox="1">
            <a:spLocks/>
          </p:cNvSpPr>
          <p:nvPr/>
        </p:nvSpPr>
        <p:spPr>
          <a:xfrm>
            <a:off x="1664043" y="2280348"/>
            <a:ext cx="9144000" cy="246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Quasimoda Medium" pitchFamily="2" charset="77"/>
              </a:rPr>
              <a:t>Bible verse goes here. Make the type smaller so it fits in this box.</a:t>
            </a:r>
            <a:endParaRPr lang="en-US" dirty="0">
              <a:solidFill>
                <a:schemeClr val="bg1"/>
              </a:solidFill>
              <a:latin typeface="Quasimoda Medium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A65DAF-5403-7BF1-DDC8-E5DC1860A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928" y="1699931"/>
            <a:ext cx="6854144" cy="1315643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Quasimoda Medium" pitchFamily="2" charset="77"/>
              </a:rPr>
              <a:t>You can’t call chess </a:t>
            </a:r>
          </a:p>
          <a:p>
            <a:r>
              <a:rPr lang="en-US" sz="4400" dirty="0">
                <a:latin typeface="Quasimoda Medium" pitchFamily="2" charset="77"/>
              </a:rPr>
              <a:t>a sport</a:t>
            </a:r>
          </a:p>
        </p:txBody>
      </p:sp>
      <p:pic>
        <p:nvPicPr>
          <p:cNvPr id="12" name="Picture 11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0C9D09FA-BDBC-72A6-1325-18997D5B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6112934"/>
            <a:ext cx="1702012" cy="431800"/>
          </a:xfrm>
          <a:prstGeom prst="rect">
            <a:avLst/>
          </a:prstGeom>
        </p:spPr>
      </p:pic>
      <p:sp>
        <p:nvSpPr>
          <p:cNvPr id="13" name="Pentagon 12">
            <a:extLst>
              <a:ext uri="{FF2B5EF4-FFF2-40B4-BE49-F238E27FC236}">
                <a16:creationId xmlns:a16="http://schemas.microsoft.com/office/drawing/2014/main" id="{8D2A179D-396C-D3E3-E4FC-6F98426BC062}"/>
              </a:ext>
            </a:extLst>
          </p:cNvPr>
          <p:cNvSpPr/>
          <p:nvPr/>
        </p:nvSpPr>
        <p:spPr>
          <a:xfrm>
            <a:off x="6089515" y="3998380"/>
            <a:ext cx="4416357" cy="777915"/>
          </a:xfrm>
          <a:prstGeom prst="homePlate">
            <a:avLst/>
          </a:prstGeom>
          <a:gradFill flip="none" rotWithShape="1">
            <a:gsLst>
              <a:gs pos="0">
                <a:srgbClr val="FF0000"/>
              </a:gs>
              <a:gs pos="67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69B822FB-6DE2-2176-6E2E-85A6F537A87D}"/>
              </a:ext>
            </a:extLst>
          </p:cNvPr>
          <p:cNvSpPr/>
          <p:nvPr/>
        </p:nvSpPr>
        <p:spPr>
          <a:xfrm rot="10800000">
            <a:off x="1637551" y="3998378"/>
            <a:ext cx="4335232" cy="777915"/>
          </a:xfrm>
          <a:prstGeom prst="homePlate">
            <a:avLst/>
          </a:prstGeom>
          <a:gradFill flip="none" rotWithShape="1">
            <a:gsLst>
              <a:gs pos="0">
                <a:srgbClr val="2A2FA4"/>
              </a:gs>
              <a:gs pos="74000">
                <a:srgbClr val="6680FF">
                  <a:alpha val="69000"/>
                </a:srgbClr>
              </a:gs>
              <a:gs pos="100000">
                <a:schemeClr val="accent6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1EF84F-C10A-C131-2F6C-CA7BB97109B0}"/>
              </a:ext>
            </a:extLst>
          </p:cNvPr>
          <p:cNvSpPr txBox="1">
            <a:spLocks/>
          </p:cNvSpPr>
          <p:nvPr/>
        </p:nvSpPr>
        <p:spPr>
          <a:xfrm>
            <a:off x="2212034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484FFF"/>
                </a:solidFill>
                <a:latin typeface="Quasimoda Medium" pitchFamily="2" charset="77"/>
              </a:rPr>
              <a:t>Agree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AE81FB-BFAF-C8B3-C500-E174E6F983C5}"/>
              </a:ext>
            </a:extLst>
          </p:cNvPr>
          <p:cNvSpPr txBox="1">
            <a:spLocks/>
          </p:cNvSpPr>
          <p:nvPr/>
        </p:nvSpPr>
        <p:spPr>
          <a:xfrm>
            <a:off x="8760296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FF0000"/>
                </a:solidFill>
                <a:latin typeface="Quasimoda Medium" pitchFamily="2" charset="77"/>
              </a:rPr>
              <a:t>Disagree</a:t>
            </a:r>
          </a:p>
        </p:txBody>
      </p:sp>
    </p:spTree>
    <p:extLst>
      <p:ext uri="{BB962C8B-B14F-4D97-AF65-F5344CB8AC3E}">
        <p14:creationId xmlns:p14="http://schemas.microsoft.com/office/powerpoint/2010/main" val="367742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8C8C9B05-5D6A-B8B4-A32F-D269D9FB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0D475-664C-ED35-EA52-493BBAA9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25" y="1070262"/>
            <a:ext cx="669636" cy="64365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EF8B64F-A774-078A-770F-D5618C11A354}"/>
              </a:ext>
            </a:extLst>
          </p:cNvPr>
          <p:cNvSpPr txBox="1">
            <a:spLocks/>
          </p:cNvSpPr>
          <p:nvPr/>
        </p:nvSpPr>
        <p:spPr>
          <a:xfrm>
            <a:off x="1664043" y="2280348"/>
            <a:ext cx="9144000" cy="246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Quasimoda Medium" pitchFamily="2" charset="77"/>
              </a:rPr>
              <a:t>Bible verse goes here. Make the type smaller so it fits in this box.</a:t>
            </a:r>
            <a:endParaRPr lang="en-US" dirty="0">
              <a:solidFill>
                <a:schemeClr val="bg1"/>
              </a:solidFill>
              <a:latin typeface="Quasimoda Medium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A65DAF-5403-7BF1-DDC8-E5DC1860A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928" y="1699931"/>
            <a:ext cx="6854144" cy="131564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Quasimoda Medium" pitchFamily="2" charset="77"/>
              </a:rPr>
              <a:t>The moon landing never really happened</a:t>
            </a:r>
          </a:p>
        </p:txBody>
      </p:sp>
      <p:pic>
        <p:nvPicPr>
          <p:cNvPr id="12" name="Picture 11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0C9D09FA-BDBC-72A6-1325-18997D5B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6112934"/>
            <a:ext cx="1702012" cy="431800"/>
          </a:xfrm>
          <a:prstGeom prst="rect">
            <a:avLst/>
          </a:prstGeom>
        </p:spPr>
      </p:pic>
      <p:sp>
        <p:nvSpPr>
          <p:cNvPr id="13" name="Pentagon 12">
            <a:extLst>
              <a:ext uri="{FF2B5EF4-FFF2-40B4-BE49-F238E27FC236}">
                <a16:creationId xmlns:a16="http://schemas.microsoft.com/office/drawing/2014/main" id="{8D2A179D-396C-D3E3-E4FC-6F98426BC062}"/>
              </a:ext>
            </a:extLst>
          </p:cNvPr>
          <p:cNvSpPr/>
          <p:nvPr/>
        </p:nvSpPr>
        <p:spPr>
          <a:xfrm>
            <a:off x="6089515" y="3998380"/>
            <a:ext cx="4416357" cy="777915"/>
          </a:xfrm>
          <a:prstGeom prst="homePlate">
            <a:avLst/>
          </a:prstGeom>
          <a:gradFill flip="none" rotWithShape="1">
            <a:gsLst>
              <a:gs pos="0">
                <a:srgbClr val="FF0000"/>
              </a:gs>
              <a:gs pos="67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69B822FB-6DE2-2176-6E2E-85A6F537A87D}"/>
              </a:ext>
            </a:extLst>
          </p:cNvPr>
          <p:cNvSpPr/>
          <p:nvPr/>
        </p:nvSpPr>
        <p:spPr>
          <a:xfrm rot="10800000">
            <a:off x="1637551" y="3998378"/>
            <a:ext cx="4335232" cy="777915"/>
          </a:xfrm>
          <a:prstGeom prst="homePlate">
            <a:avLst/>
          </a:prstGeom>
          <a:gradFill flip="none" rotWithShape="1">
            <a:gsLst>
              <a:gs pos="0">
                <a:srgbClr val="2A2FA4"/>
              </a:gs>
              <a:gs pos="74000">
                <a:srgbClr val="6680FF">
                  <a:alpha val="69000"/>
                </a:srgbClr>
              </a:gs>
              <a:gs pos="100000">
                <a:schemeClr val="accent6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1EF84F-C10A-C131-2F6C-CA7BB97109B0}"/>
              </a:ext>
            </a:extLst>
          </p:cNvPr>
          <p:cNvSpPr txBox="1">
            <a:spLocks/>
          </p:cNvSpPr>
          <p:nvPr/>
        </p:nvSpPr>
        <p:spPr>
          <a:xfrm>
            <a:off x="2212034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484FFF"/>
                </a:solidFill>
                <a:latin typeface="Quasimoda Medium" pitchFamily="2" charset="77"/>
              </a:rPr>
              <a:t>Agree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AE81FB-BFAF-C8B3-C500-E174E6F983C5}"/>
              </a:ext>
            </a:extLst>
          </p:cNvPr>
          <p:cNvSpPr txBox="1">
            <a:spLocks/>
          </p:cNvSpPr>
          <p:nvPr/>
        </p:nvSpPr>
        <p:spPr>
          <a:xfrm>
            <a:off x="8760296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FF0000"/>
                </a:solidFill>
                <a:latin typeface="Quasimoda Medium" pitchFamily="2" charset="77"/>
              </a:rPr>
              <a:t>Disagree</a:t>
            </a:r>
          </a:p>
        </p:txBody>
      </p:sp>
    </p:spTree>
    <p:extLst>
      <p:ext uri="{BB962C8B-B14F-4D97-AF65-F5344CB8AC3E}">
        <p14:creationId xmlns:p14="http://schemas.microsoft.com/office/powerpoint/2010/main" val="327215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8C8C9B05-5D6A-B8B4-A32F-D269D9FB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0D475-664C-ED35-EA52-493BBAA9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25" y="1070262"/>
            <a:ext cx="669636" cy="64365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EF8B64F-A774-078A-770F-D5618C11A354}"/>
              </a:ext>
            </a:extLst>
          </p:cNvPr>
          <p:cNvSpPr txBox="1">
            <a:spLocks/>
          </p:cNvSpPr>
          <p:nvPr/>
        </p:nvSpPr>
        <p:spPr>
          <a:xfrm>
            <a:off x="1664043" y="2280348"/>
            <a:ext cx="9144000" cy="246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Quasimoda Medium" pitchFamily="2" charset="77"/>
              </a:rPr>
              <a:t>Bible verse goes here. Make the type smaller so it fits in this box.</a:t>
            </a:r>
            <a:endParaRPr lang="en-US" dirty="0">
              <a:solidFill>
                <a:schemeClr val="bg1"/>
              </a:solidFill>
              <a:latin typeface="Quasimoda Medium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A65DAF-5403-7BF1-DDC8-E5DC1860A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928" y="1699931"/>
            <a:ext cx="6854144" cy="131564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Quasimoda Medium" pitchFamily="2" charset="77"/>
              </a:rPr>
              <a:t>Marvel movies are an insult to our intelligence.</a:t>
            </a:r>
          </a:p>
        </p:txBody>
      </p:sp>
      <p:pic>
        <p:nvPicPr>
          <p:cNvPr id="12" name="Picture 11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0C9D09FA-BDBC-72A6-1325-18997D5B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6112934"/>
            <a:ext cx="1702012" cy="431800"/>
          </a:xfrm>
          <a:prstGeom prst="rect">
            <a:avLst/>
          </a:prstGeom>
        </p:spPr>
      </p:pic>
      <p:sp>
        <p:nvSpPr>
          <p:cNvPr id="13" name="Pentagon 12">
            <a:extLst>
              <a:ext uri="{FF2B5EF4-FFF2-40B4-BE49-F238E27FC236}">
                <a16:creationId xmlns:a16="http://schemas.microsoft.com/office/drawing/2014/main" id="{8D2A179D-396C-D3E3-E4FC-6F98426BC062}"/>
              </a:ext>
            </a:extLst>
          </p:cNvPr>
          <p:cNvSpPr/>
          <p:nvPr/>
        </p:nvSpPr>
        <p:spPr>
          <a:xfrm>
            <a:off x="6089515" y="3998380"/>
            <a:ext cx="4416357" cy="777915"/>
          </a:xfrm>
          <a:prstGeom prst="homePlate">
            <a:avLst/>
          </a:prstGeom>
          <a:gradFill flip="none" rotWithShape="1">
            <a:gsLst>
              <a:gs pos="0">
                <a:srgbClr val="FF0000"/>
              </a:gs>
              <a:gs pos="67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69B822FB-6DE2-2176-6E2E-85A6F537A87D}"/>
              </a:ext>
            </a:extLst>
          </p:cNvPr>
          <p:cNvSpPr/>
          <p:nvPr/>
        </p:nvSpPr>
        <p:spPr>
          <a:xfrm rot="10800000">
            <a:off x="1637551" y="3998378"/>
            <a:ext cx="4335232" cy="777915"/>
          </a:xfrm>
          <a:prstGeom prst="homePlate">
            <a:avLst/>
          </a:prstGeom>
          <a:gradFill flip="none" rotWithShape="1">
            <a:gsLst>
              <a:gs pos="0">
                <a:srgbClr val="2A2FA4"/>
              </a:gs>
              <a:gs pos="74000">
                <a:srgbClr val="6680FF">
                  <a:alpha val="69000"/>
                </a:srgbClr>
              </a:gs>
              <a:gs pos="100000">
                <a:schemeClr val="accent6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1EF84F-C10A-C131-2F6C-CA7BB97109B0}"/>
              </a:ext>
            </a:extLst>
          </p:cNvPr>
          <p:cNvSpPr txBox="1">
            <a:spLocks/>
          </p:cNvSpPr>
          <p:nvPr/>
        </p:nvSpPr>
        <p:spPr>
          <a:xfrm>
            <a:off x="2212034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484FFF"/>
                </a:solidFill>
                <a:latin typeface="Quasimoda Medium" pitchFamily="2" charset="77"/>
              </a:rPr>
              <a:t>Agree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AE81FB-BFAF-C8B3-C500-E174E6F983C5}"/>
              </a:ext>
            </a:extLst>
          </p:cNvPr>
          <p:cNvSpPr txBox="1">
            <a:spLocks/>
          </p:cNvSpPr>
          <p:nvPr/>
        </p:nvSpPr>
        <p:spPr>
          <a:xfrm>
            <a:off x="8760296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FF0000"/>
                </a:solidFill>
                <a:latin typeface="Quasimoda Medium" pitchFamily="2" charset="77"/>
              </a:rPr>
              <a:t>Disagree</a:t>
            </a:r>
          </a:p>
        </p:txBody>
      </p:sp>
    </p:spTree>
    <p:extLst>
      <p:ext uri="{BB962C8B-B14F-4D97-AF65-F5344CB8AC3E}">
        <p14:creationId xmlns:p14="http://schemas.microsoft.com/office/powerpoint/2010/main" val="19143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5A2B2-BE2D-DBA7-174E-4C87432F2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8C8C9B05-5D6A-B8B4-A32F-D269D9FB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0D475-664C-ED35-EA52-493BBAA9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25" y="1070262"/>
            <a:ext cx="669636" cy="64365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EF8B64F-A774-078A-770F-D5618C11A354}"/>
              </a:ext>
            </a:extLst>
          </p:cNvPr>
          <p:cNvSpPr txBox="1">
            <a:spLocks/>
          </p:cNvSpPr>
          <p:nvPr/>
        </p:nvSpPr>
        <p:spPr>
          <a:xfrm>
            <a:off x="1664043" y="2280348"/>
            <a:ext cx="9144000" cy="246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Quasimoda Medium" pitchFamily="2" charset="77"/>
              </a:rPr>
              <a:t>Bible verse goes here. Make the type smaller so it fits in this box.</a:t>
            </a:r>
            <a:endParaRPr lang="en-US" dirty="0">
              <a:solidFill>
                <a:schemeClr val="bg1"/>
              </a:solidFill>
              <a:latin typeface="Quasimoda Medium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7A65DAF-5403-7BF1-DDC8-E5DC1860A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928" y="1699931"/>
            <a:ext cx="6854144" cy="131564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Quasimoda Medium" pitchFamily="2" charset="77"/>
              </a:rPr>
              <a:t>Add </a:t>
            </a:r>
            <a:r>
              <a:rPr lang="en-US" sz="4400">
                <a:latin typeface="Quasimoda Medium" pitchFamily="2" charset="77"/>
              </a:rPr>
              <a:t>your text here…</a:t>
            </a:r>
            <a:endParaRPr lang="en-US" sz="4400" dirty="0">
              <a:latin typeface="Quasimoda Medium" pitchFamily="2" charset="77"/>
            </a:endParaRPr>
          </a:p>
        </p:txBody>
      </p:sp>
      <p:pic>
        <p:nvPicPr>
          <p:cNvPr id="12" name="Picture 11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0C9D09FA-BDBC-72A6-1325-18997D5B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6112934"/>
            <a:ext cx="1702012" cy="431800"/>
          </a:xfrm>
          <a:prstGeom prst="rect">
            <a:avLst/>
          </a:prstGeom>
        </p:spPr>
      </p:pic>
      <p:sp>
        <p:nvSpPr>
          <p:cNvPr id="13" name="Pentagon 12">
            <a:extLst>
              <a:ext uri="{FF2B5EF4-FFF2-40B4-BE49-F238E27FC236}">
                <a16:creationId xmlns:a16="http://schemas.microsoft.com/office/drawing/2014/main" id="{8D2A179D-396C-D3E3-E4FC-6F98426BC062}"/>
              </a:ext>
            </a:extLst>
          </p:cNvPr>
          <p:cNvSpPr/>
          <p:nvPr/>
        </p:nvSpPr>
        <p:spPr>
          <a:xfrm>
            <a:off x="6089515" y="3998380"/>
            <a:ext cx="4416357" cy="777915"/>
          </a:xfrm>
          <a:prstGeom prst="homePlate">
            <a:avLst/>
          </a:prstGeom>
          <a:gradFill flip="none" rotWithShape="1">
            <a:gsLst>
              <a:gs pos="0">
                <a:srgbClr val="FF0000"/>
              </a:gs>
              <a:gs pos="67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69B822FB-6DE2-2176-6E2E-85A6F537A87D}"/>
              </a:ext>
            </a:extLst>
          </p:cNvPr>
          <p:cNvSpPr/>
          <p:nvPr/>
        </p:nvSpPr>
        <p:spPr>
          <a:xfrm rot="10800000">
            <a:off x="1637551" y="3998378"/>
            <a:ext cx="4335232" cy="777915"/>
          </a:xfrm>
          <a:prstGeom prst="homePlate">
            <a:avLst/>
          </a:prstGeom>
          <a:gradFill flip="none" rotWithShape="1">
            <a:gsLst>
              <a:gs pos="0">
                <a:srgbClr val="2A2FA4"/>
              </a:gs>
              <a:gs pos="74000">
                <a:srgbClr val="6680FF">
                  <a:alpha val="69000"/>
                </a:srgbClr>
              </a:gs>
              <a:gs pos="100000">
                <a:schemeClr val="accent6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1EF84F-C10A-C131-2F6C-CA7BB97109B0}"/>
              </a:ext>
            </a:extLst>
          </p:cNvPr>
          <p:cNvSpPr txBox="1">
            <a:spLocks/>
          </p:cNvSpPr>
          <p:nvPr/>
        </p:nvSpPr>
        <p:spPr>
          <a:xfrm>
            <a:off x="2212034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484FFF"/>
                </a:solidFill>
                <a:latin typeface="Quasimoda Medium" pitchFamily="2" charset="77"/>
              </a:rPr>
              <a:t>Agree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AE81FB-BFAF-C8B3-C500-E174E6F983C5}"/>
              </a:ext>
            </a:extLst>
          </p:cNvPr>
          <p:cNvSpPr txBox="1">
            <a:spLocks/>
          </p:cNvSpPr>
          <p:nvPr/>
        </p:nvSpPr>
        <p:spPr>
          <a:xfrm>
            <a:off x="8760296" y="4914979"/>
            <a:ext cx="1153736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rgbClr val="FF0000"/>
                </a:solidFill>
                <a:latin typeface="Quasimoda Medium" pitchFamily="2" charset="77"/>
              </a:rPr>
              <a:t>Disagree</a:t>
            </a:r>
          </a:p>
        </p:txBody>
      </p:sp>
    </p:spTree>
    <p:extLst>
      <p:ext uri="{BB962C8B-B14F-4D97-AF65-F5344CB8AC3E}">
        <p14:creationId xmlns:p14="http://schemas.microsoft.com/office/powerpoint/2010/main" val="349642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FCC6D-46B7-CA3C-6702-19D75A55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grid with black text&#10;&#10;Description automatically generated">
            <a:extLst>
              <a:ext uri="{FF2B5EF4-FFF2-40B4-BE49-F238E27FC236}">
                <a16:creationId xmlns:a16="http://schemas.microsoft.com/office/drawing/2014/main" id="{DA44EBA5-C16F-F948-ABFB-0AC9ABEF0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82" y="297872"/>
            <a:ext cx="7541435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9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80FF">
            <a:alpha val="62891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FCC6D-46B7-CA3C-6702-19D75A55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FB803F-B376-22DE-710F-147422FF0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793" y="1537880"/>
            <a:ext cx="11286589" cy="364373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200" dirty="0">
                <a:latin typeface="Quasimoda Medium" pitchFamily="2" charset="77"/>
              </a:rPr>
              <a:t>There is neither Jew nor Greek, 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latin typeface="Quasimoda Medium" pitchFamily="2" charset="77"/>
              </a:rPr>
              <a:t>there is neither slave nor free, 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latin typeface="Quasimoda Medium" pitchFamily="2" charset="77"/>
              </a:rPr>
              <a:t>there is no male and female, </a:t>
            </a:r>
          </a:p>
          <a:p>
            <a:pPr>
              <a:lnSpc>
                <a:spcPct val="160000"/>
              </a:lnSpc>
            </a:pPr>
            <a:r>
              <a:rPr lang="en-US" sz="3200" dirty="0">
                <a:latin typeface="Quasimoda Medium" pitchFamily="2" charset="77"/>
              </a:rPr>
              <a:t>for you are all one in Christ Jesus.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F78639-E33B-2415-36F4-1B5557E1BE42}"/>
              </a:ext>
            </a:extLst>
          </p:cNvPr>
          <p:cNvCxnSpPr/>
          <p:nvPr/>
        </p:nvCxnSpPr>
        <p:spPr>
          <a:xfrm>
            <a:off x="392793" y="5863771"/>
            <a:ext cx="11406414" cy="0"/>
          </a:xfrm>
          <a:prstGeom prst="line">
            <a:avLst/>
          </a:prstGeom>
          <a:ln w="15875">
            <a:solidFill>
              <a:srgbClr val="484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x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CEA1434E-A47F-3390-F71B-7CF1141C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3" y="6110513"/>
            <a:ext cx="1702012" cy="431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43CD8F0-31F4-8298-8548-834806D18F6F}"/>
              </a:ext>
            </a:extLst>
          </p:cNvPr>
          <p:cNvSpPr txBox="1">
            <a:spLocks/>
          </p:cNvSpPr>
          <p:nvPr/>
        </p:nvSpPr>
        <p:spPr>
          <a:xfrm>
            <a:off x="1511643" y="6118841"/>
            <a:ext cx="9144000" cy="48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2A2FA4"/>
                </a:solidFill>
                <a:latin typeface="Quasimoda Medium" pitchFamily="2" charset="77"/>
              </a:rPr>
              <a:t>Galatians 3.28 (ESV)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32B8A-EC1D-7CD3-82FD-13C13965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25" y="527207"/>
            <a:ext cx="669636" cy="6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3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210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Quasimoda Medium</vt:lpstr>
      <vt:lpstr>Office Theme</vt:lpstr>
      <vt:lpstr>Lesson 2: Human Dignity in the Modern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Potts</dc:creator>
  <cp:lastModifiedBy>Nate Armsberry</cp:lastModifiedBy>
  <cp:revision>10</cp:revision>
  <dcterms:created xsi:type="dcterms:W3CDTF">2024-10-01T23:56:46Z</dcterms:created>
  <dcterms:modified xsi:type="dcterms:W3CDTF">2024-10-08T01:49:24Z</dcterms:modified>
</cp:coreProperties>
</file>