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2"/>
  </p:notesMasterIdLst>
  <p:sldIdLst>
    <p:sldId id="316" r:id="rId5"/>
    <p:sldId id="263" r:id="rId6"/>
    <p:sldId id="331" r:id="rId7"/>
    <p:sldId id="277" r:id="rId8"/>
    <p:sldId id="282" r:id="rId9"/>
    <p:sldId id="281" r:id="rId10"/>
    <p:sldId id="284" r:id="rId11"/>
    <p:sldId id="270" r:id="rId12"/>
    <p:sldId id="285" r:id="rId13"/>
    <p:sldId id="332" r:id="rId14"/>
    <p:sldId id="259" r:id="rId15"/>
    <p:sldId id="257" r:id="rId16"/>
    <p:sldId id="330" r:id="rId17"/>
    <p:sldId id="276" r:id="rId18"/>
    <p:sldId id="287" r:id="rId19"/>
    <p:sldId id="311" r:id="rId20"/>
    <p:sldId id="333" r:id="rId21"/>
  </p:sldIdLst>
  <p:sldSz cx="12192000" cy="6858000"/>
  <p:notesSz cx="6858000" cy="9144000"/>
  <p:embeddedFontLst>
    <p:embeddedFont>
      <p:font typeface="Aptos" panose="020B0004020202020204" pitchFamily="34" charset="0"/>
      <p:regular r:id="rId23"/>
      <p:bold r:id="rId24"/>
      <p:italic r:id="rId25"/>
      <p:boldItalic r:id="rId26"/>
    </p:embeddedFont>
    <p:embeddedFont>
      <p:font typeface="Aptos Display" panose="020B0004020202020204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Inter" panose="02000503000000020004" pitchFamily="2" charset="0"/>
      <p:regular r:id="rId35"/>
      <p:bold r:id="rId36"/>
      <p:italic r:id="rId37"/>
      <p:boldItalic r:id="rId38"/>
    </p:embeddedFont>
    <p:embeddedFont>
      <p:font typeface="Inter Light" panose="02000503000000020004" pitchFamily="2" charset="0"/>
      <p:regular r:id="rId39"/>
      <p:bold r:id="rId40"/>
      <p:italic r:id="rId41"/>
      <p:boldItalic r:id="rId42"/>
    </p:embeddedFont>
    <p:embeddedFont>
      <p:font typeface="Inter Medium" panose="02000503000000020004" pitchFamily="2" charset="0"/>
      <p:regular r:id="rId43"/>
      <p:bold r:id="rId44"/>
      <p:italic r:id="rId45"/>
      <p:boldItalic r:id="rId46"/>
    </p:embeddedFont>
    <p:embeddedFont>
      <p:font typeface="Quasimoda Bold" pitchFamily="2" charset="77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4FFF"/>
    <a:srgbClr val="C7D2FF"/>
    <a:srgbClr val="6680FF"/>
    <a:srgbClr val="2A2F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06"/>
    <p:restoredTop sz="94577"/>
  </p:normalViewPr>
  <p:slideViewPr>
    <p:cSldViewPr snapToGrid="0">
      <p:cViewPr varScale="1">
        <p:scale>
          <a:sx n="112" d="100"/>
          <a:sy n="112" d="100"/>
        </p:scale>
        <p:origin x="2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7.fntdata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6.xml"/><Relationship Id="rId41" Type="http://schemas.openxmlformats.org/officeDocument/2006/relationships/font" Target="fonts/font1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e Armsberry" userId="f8fef281-f395-4cac-91a1-46dac0566877" providerId="ADAL" clId="{63CFDDB2-5098-5142-A0B4-68FD0130212A}"/>
    <pc:docChg chg="custSel addSld delSld modSld sldOrd">
      <pc:chgData name="Nate Armsberry" userId="f8fef281-f395-4cac-91a1-46dac0566877" providerId="ADAL" clId="{63CFDDB2-5098-5142-A0B4-68FD0130212A}" dt="2024-12-20T00:52:10.957" v="113" actId="20578"/>
      <pc:docMkLst>
        <pc:docMk/>
      </pc:docMkLst>
      <pc:sldChg chg="ord">
        <pc:chgData name="Nate Armsberry" userId="f8fef281-f395-4cac-91a1-46dac0566877" providerId="ADAL" clId="{63CFDDB2-5098-5142-A0B4-68FD0130212A}" dt="2024-12-20T00:51:53.092" v="111" actId="20578"/>
        <pc:sldMkLst>
          <pc:docMk/>
          <pc:sldMk cId="3538741190" sldId="263"/>
        </pc:sldMkLst>
      </pc:sldChg>
      <pc:sldChg chg="modSp add del mod setBg">
        <pc:chgData name="Nate Armsberry" userId="f8fef281-f395-4cac-91a1-46dac0566877" providerId="ADAL" clId="{63CFDDB2-5098-5142-A0B4-68FD0130212A}" dt="2024-12-20T00:51:37.439" v="110" actId="1076"/>
        <pc:sldMkLst>
          <pc:docMk/>
          <pc:sldMk cId="3175599261" sldId="331"/>
        </pc:sldMkLst>
        <pc:spChg chg="mod">
          <ac:chgData name="Nate Armsberry" userId="f8fef281-f395-4cac-91a1-46dac0566877" providerId="ADAL" clId="{63CFDDB2-5098-5142-A0B4-68FD0130212A}" dt="2024-12-20T00:51:37.439" v="110" actId="1076"/>
          <ac:spMkLst>
            <pc:docMk/>
            <pc:sldMk cId="3175599261" sldId="331"/>
            <ac:spMk id="7" creationId="{B815EE79-A997-494B-B726-B707045988BB}"/>
          </ac:spMkLst>
        </pc:spChg>
      </pc:sldChg>
      <pc:sldChg chg="addSp delSp modSp add del mod ord setBg">
        <pc:chgData name="Nate Armsberry" userId="f8fef281-f395-4cac-91a1-46dac0566877" providerId="ADAL" clId="{63CFDDB2-5098-5142-A0B4-68FD0130212A}" dt="2024-12-20T00:52:10.957" v="113" actId="20578"/>
        <pc:sldMkLst>
          <pc:docMk/>
          <pc:sldMk cId="1160570302" sldId="332"/>
        </pc:sldMkLst>
        <pc:spChg chg="mod">
          <ac:chgData name="Nate Armsberry" userId="f8fef281-f395-4cac-91a1-46dac0566877" providerId="ADAL" clId="{63CFDDB2-5098-5142-A0B4-68FD0130212A}" dt="2024-12-20T00:48:00.968" v="88" actId="6549"/>
          <ac:spMkLst>
            <pc:docMk/>
            <pc:sldMk cId="1160570302" sldId="332"/>
            <ac:spMk id="4" creationId="{7E7EC850-EF59-6A46-A63E-C9AAEE30BB30}"/>
          </ac:spMkLst>
        </pc:spChg>
        <pc:picChg chg="add mod">
          <ac:chgData name="Nate Armsberry" userId="f8fef281-f395-4cac-91a1-46dac0566877" providerId="ADAL" clId="{63CFDDB2-5098-5142-A0B4-68FD0130212A}" dt="2024-12-20T00:47:18.052" v="8"/>
          <ac:picMkLst>
            <pc:docMk/>
            <pc:sldMk cId="1160570302" sldId="332"/>
            <ac:picMk id="2" creationId="{2C9F2EA7-6560-4349-A522-AA6F799AF742}"/>
          </ac:picMkLst>
        </pc:picChg>
        <pc:picChg chg="del">
          <ac:chgData name="Nate Armsberry" userId="f8fef281-f395-4cac-91a1-46dac0566877" providerId="ADAL" clId="{63CFDDB2-5098-5142-A0B4-68FD0130212A}" dt="2024-12-20T00:47:06.697" v="7" actId="478"/>
          <ac:picMkLst>
            <pc:docMk/>
            <pc:sldMk cId="1160570302" sldId="332"/>
            <ac:picMk id="14" creationId="{21AC413D-014D-0F4C-8343-6BB56016A1A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7623B-9268-754C-86FA-90D89BBC3220}" type="datetimeFigureOut">
              <a:rPr lang="en-AU" smtClean="0"/>
              <a:t>27/2/2025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F8910-AF75-CF41-B083-7508D4EB45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5067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Title with Subtitle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462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Statement or Discussion Question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000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Holding/Final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235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Quote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702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Large Bible passage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248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Holding/Final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91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Holding/Final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544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F8B5F-5FBF-C458-A193-9947D6D7A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C4841-C386-CBD5-B5A4-373D90304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BF5BE-2874-ADFA-74F2-E3C7A6797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F20AB-2F0C-7A99-DA81-49E5343F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529FC-7378-A790-2DF2-74562536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E74E3-D332-2280-6454-8A688525D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91D4B-0AF2-C0D5-536F-01122C0F7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1F423-2A24-1432-8C02-1BA0C5E1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8D845-8414-B67B-8FAE-DD6337613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FB066-BFF5-E118-C291-B240E6E51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24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653B3A-951D-CC61-7F2C-BD5436209B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80B6ED-652B-E5D2-2E17-F92D69D1E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B66E5-C77A-2FCC-CEEE-7A59F2486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35046-C1A4-2455-BD36-E9B924905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9B63A-C231-6202-202E-33FCB59C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AD4E9-3C2D-2529-E6B1-DF63C5FC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96811-2160-6619-F117-393608E00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8DCF4-172D-2211-0AF9-7DC97485B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7BFD3-F01C-C6DB-5B90-871EF7BD7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346D4-74EF-456C-54D5-CF0D6B288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58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98C5C-BE4E-F9BB-7461-40FF243E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00C95-FF58-1294-2C5B-A27CCBCE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EA2B2-F006-8905-3C3D-09CF1516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0A8EA-1875-92B9-C171-3F0E388A3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0C820-070A-FCA8-9DF9-B059BA795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87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F16CC-FDD2-9D1A-5343-E5D62DF99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F77DE-640C-E78B-4475-ACF90A3046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266D7-D8DF-BC24-E19D-35FCEBBBF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786B1-8919-7918-FBA1-B09F90B76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65D4E-151E-F2C5-D999-FDF8F6F90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232C2-1B5A-DD61-30E3-EBB19B7B0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2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43BB3-D85D-709E-98BB-69489C598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0001C-9A79-7C38-BEB3-EAB27D8EE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7078F-ADBA-8192-8890-B56045FC6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1B5866-A3A9-7568-AABB-AE8719917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5F8D69-FC6A-6F02-1A41-5FCF00A485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59F425-12A3-1900-A8C1-A5009B514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6AA43-7151-F17A-57AB-458551FE9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C039DA-A388-C271-7944-EF226F961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7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FCCA-0504-48F1-69AF-862873811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57B325-4A58-580F-1FF0-E7729EFC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09984B-1BCE-7C88-939D-CCA1509B6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173B1-43DC-4475-CD93-D4351BBC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7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9C4FD9-C8F1-04E0-D801-265AA331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29019-268A-6B90-0E1B-86E4E1BFF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45610-63F2-ACF8-7789-865850D1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58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99028-5381-E62B-C144-6AE6F7F7E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81F61-B777-8A69-AE73-47B1090AE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D13E7-EABE-B687-2768-5D92C086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D4A51-E192-4BF6-DC42-3D041274A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51F08-E680-72F6-C3E4-4B96203EF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4AD32-708E-0DED-DE38-7DCD373F8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7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1F017-D0EA-A907-F216-93461AF19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788EB7-EF85-D5E4-5938-834935605E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CAC7B-6B55-F14F-843C-E4C646C0F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F4039-CE96-2017-3CB7-AD2E57167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9D5D7-E635-A31D-008F-C1FF66624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613F9-1154-A11A-399F-D5B184621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77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32C30-1CDD-23D5-3A6F-E258269DD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AA09C-51BB-4EA3-F31E-33D4CFBE7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52EC-94E6-5CEB-5D21-0EAFCB39F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4E9B6-654F-4777-E09E-CF4CD5E88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2C807-24BB-5935-CFC0-B480D8CAB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5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christianity.org/video/mlk-power-and-non-violenc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B4868-8642-4832-6944-D2B7F5DCE2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581759"/>
            <a:ext cx="12192000" cy="1187350"/>
          </a:xfrm>
        </p:spPr>
        <p:txBody>
          <a:bodyPr anchor="ctr">
            <a:noAutofit/>
          </a:bodyPr>
          <a:lstStyle/>
          <a:p>
            <a:pPr>
              <a:spcAft>
                <a:spcPts val="4800"/>
              </a:spcAft>
            </a:pPr>
            <a:r>
              <a:rPr lang="en-US" dirty="0">
                <a:solidFill>
                  <a:schemeClr val="bg1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POWER &amp; NON-VIOLENCE</a:t>
            </a:r>
            <a:endParaRPr lang="en-US" dirty="0">
              <a:solidFill>
                <a:srgbClr val="C7D2FF"/>
              </a:solidFill>
              <a:latin typeface="Quasimoda Bold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8034B3-4FBB-AA3A-CD85-723F517FE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48926"/>
            <a:ext cx="9144000" cy="80778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6680FF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For the Love of God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BC8C-6F92-FD51-39BB-6DA38B43087A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AAAF5234-7B80-790E-BBC4-204F41E1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B9C675-171F-7746-9B11-81B5DE122A23}"/>
              </a:ext>
            </a:extLst>
          </p:cNvPr>
          <p:cNvSpPr txBox="1"/>
          <p:nvPr/>
        </p:nvSpPr>
        <p:spPr>
          <a:xfrm>
            <a:off x="0" y="3848585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rgbClr val="C7D2FF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Helvetica Neue" panose="02000503000000020004" pitchFamily="2" charset="0"/>
              </a:rPr>
              <a:t>‘Martin Luther King Jr.’</a:t>
            </a:r>
            <a:endParaRPr kumimoji="0" lang="en-A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072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2C9F2EA7-6560-4349-A522-AA6F799AF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707" y="640281"/>
            <a:ext cx="8676710" cy="4909086"/>
          </a:xfrm>
          <a:prstGeom prst="rect">
            <a:avLst/>
          </a:prstGeom>
        </p:spPr>
      </p:pic>
      <p:pic>
        <p:nvPicPr>
          <p:cNvPr id="3" name="Picture 2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92D51BEC-6721-264E-8D02-597048599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7EC850-EF59-6A46-A63E-C9AAEE30BB30}"/>
              </a:ext>
            </a:extLst>
          </p:cNvPr>
          <p:cNvSpPr txBox="1"/>
          <p:nvPr/>
        </p:nvSpPr>
        <p:spPr>
          <a:xfrm>
            <a:off x="5856789" y="6110513"/>
            <a:ext cx="5942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6680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MARTIN LUTHER KING: POWER &amp; NON-VIOLENCE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rgbClr val="6680FF"/>
              </a:solidFill>
              <a:effectLst/>
              <a:uLnTx/>
              <a:uFillTx/>
              <a:latin typeface="Quasimoda Bold" pitchFamily="2" charset="77"/>
              <a:ea typeface="Inter Medium" panose="02000503000000020004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570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66C0DA-C283-D19B-4738-47CF0ACC7D96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pic>
        <p:nvPicPr>
          <p:cNvPr id="6" name="Picture 5" descr="A blue quote mark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A25FD94-119A-61C5-5144-2C92AA852E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b="23639"/>
          <a:stretch/>
        </p:blipFill>
        <p:spPr>
          <a:xfrm>
            <a:off x="552256" y="1007159"/>
            <a:ext cx="1037967" cy="79260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CB3519C-695A-7649-B1C5-D7CE0DDBEC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1111" y="1088699"/>
            <a:ext cx="7804150" cy="4174664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1600"/>
              </a:spcBef>
              <a:spcAft>
                <a:spcPts val="1200"/>
              </a:spcAft>
            </a:pPr>
            <a:r>
              <a:rPr lang="en-AU" sz="2800" dirty="0">
                <a:solidFill>
                  <a:schemeClr val="bg1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Christian faith, at its very heart, is about grace… Grace that gives without seeking in return… generosity toward the others, forgiveness of others’ injuries, reconciliation…</a:t>
            </a:r>
          </a:p>
          <a:p>
            <a:pPr>
              <a:lnSpc>
                <a:spcPct val="114000"/>
              </a:lnSpc>
            </a:pPr>
            <a:r>
              <a:rPr lang="en-AU" sz="2800" dirty="0">
                <a:solidFill>
                  <a:schemeClr val="bg1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All of that is central to the Christian faith. Put it to be as central in practice and you’ll have a major contribution to a peaceful world.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FFBA94-230D-714A-8114-E931EF683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5" b="98319" l="10000" r="91971">
                        <a14:foregroundMark x1="36350" y1="61416" x2="81387" y2="75221"/>
                        <a14:foregroundMark x1="88029" y1="66637" x2="87372" y2="90265"/>
                        <a14:foregroundMark x1="87372" y1="90265" x2="86642" y2="93540"/>
                        <a14:foregroundMark x1="36204" y1="68053" x2="35985" y2="92655"/>
                        <a14:foregroundMark x1="44818" y1="98319" x2="52263" y2="98584"/>
                        <a14:foregroundMark x1="52263" y1="98584" x2="74380" y2="95221"/>
                        <a14:foregroundMark x1="74380" y1="95221" x2="81168" y2="96195"/>
                        <a14:foregroundMark x1="72555" y1="55044" x2="82993" y2="64071"/>
                        <a14:foregroundMark x1="82993" y1="64071" x2="84891" y2="66637"/>
                        <a14:foregroundMark x1="90365" y1="77168" x2="89416" y2="95929"/>
                        <a14:foregroundMark x1="91971" y1="80708" x2="91971" y2="90708"/>
                        <a14:foregroundMark x1="48759" y1="8053" x2="50949" y2="8319"/>
                        <a14:foregroundMark x1="68175" y1="98319" x2="80584" y2="96460"/>
                        <a14:foregroundMark x1="46204" y1="60442" x2="47591" y2="63097"/>
                        <a14:foregroundMark x1="66058" y1="46903" x2="67445" y2="48053"/>
                        <a14:foregroundMark x1="66423" y1="45929" x2="68029" y2="47611"/>
                        <a14:foregroundMark x1="66058" y1="44071" x2="67591" y2="46637"/>
                        <a14:foregroundMark x1="65620" y1="43363" x2="65620" y2="43363"/>
                        <a14:foregroundMark x1="64891" y1="83363" x2="66642" y2="83540"/>
                        <a14:foregroundMark x1="70146" y1="82389" x2="70146" y2="82389"/>
                        <a14:foregroundMark x1="64307" y1="82124" x2="64307" y2="83363"/>
                        <a14:foregroundMark x1="26204" y1="96637" x2="29489" y2="96637"/>
                        <a14:foregroundMark x1="26204" y1="89558" x2="26204" y2="89558"/>
                        <a14:foregroundMark x1="26934" y1="88850" x2="26350" y2="90442"/>
                        <a14:foregroundMark x1="26788" y1="86637" x2="26788" y2="89558"/>
                        <a14:backgroundMark x1="17518" y1="31681" x2="17737" y2="45752"/>
                        <a14:backgroundMark x1="32628" y1="50708" x2="26934" y2="578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4717" y="3429000"/>
            <a:ext cx="4157283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470801-E1F1-A04A-9203-F41B2C314B42}"/>
              </a:ext>
            </a:extLst>
          </p:cNvPr>
          <p:cNvSpPr txBox="1"/>
          <p:nvPr/>
        </p:nvSpPr>
        <p:spPr>
          <a:xfrm>
            <a:off x="5856790" y="6110513"/>
            <a:ext cx="2992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i="0" u="none" strike="noStrike" kern="1200" cap="none" spc="0" normalizeH="0" baseline="0" noProof="0" dirty="0">
                <a:ln>
                  <a:noFill/>
                </a:ln>
                <a:solidFill>
                  <a:srgbClr val="6680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MIROSLAV VOLF</a:t>
            </a:r>
            <a:endParaRPr kumimoji="0" lang="en-AU" sz="1800" i="0" u="none" strike="noStrike" kern="1200" cap="none" spc="0" normalizeH="0" baseline="0" noProof="0" dirty="0">
              <a:ln>
                <a:noFill/>
              </a:ln>
              <a:solidFill>
                <a:srgbClr val="6680FF"/>
              </a:solidFill>
              <a:effectLst/>
              <a:uLnTx/>
              <a:uFillTx/>
              <a:latin typeface="Quasimoda Bold" pitchFamily="2" charset="77"/>
              <a:ea typeface="Inter Medium" panose="02000503000000020004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80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>
            <a:alpha val="6289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2438" y="470495"/>
            <a:ext cx="7222080" cy="3579433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  <a:spcBef>
                <a:spcPts val="2200"/>
              </a:spcBef>
            </a:pPr>
            <a:r>
              <a:rPr lang="en-AU" baseline="30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4</a:t>
            </a:r>
            <a:r>
              <a:rPr lang="en-AU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</a:rPr>
              <a:t> </a:t>
            </a: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</a:rPr>
              <a:t>Every valley shall be raised up,</a:t>
            </a:r>
            <a:br>
              <a:rPr lang="en-AU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</a:b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</a:rPr>
              <a:t>    every mountain and hill made low;</a:t>
            </a:r>
            <a:br>
              <a:rPr lang="en-AU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</a:br>
            <a:r>
              <a:rPr lang="en-AU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      </a:t>
            </a: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</a:rPr>
              <a:t>the rough ground shall become level,</a:t>
            </a:r>
            <a:br>
              <a:rPr lang="en-AU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</a:b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</a:rPr>
              <a:t>    the rugged places a plain.</a:t>
            </a:r>
            <a:br>
              <a:rPr lang="en-AU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</a:br>
            <a:r>
              <a:rPr lang="en-AU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</a:rPr>
              <a:t>5 </a:t>
            </a: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</a:rPr>
              <a:t>And the glory of the </a:t>
            </a:r>
            <a:r>
              <a:rPr lang="en-AU" cap="small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</a:rPr>
              <a:t>Lord</a:t>
            </a: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</a:rPr>
              <a:t> will be revealed,</a:t>
            </a:r>
            <a:br>
              <a:rPr lang="en-AU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</a:b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</a:rPr>
              <a:t>    and all people will see it together.</a:t>
            </a:r>
            <a:br>
              <a:rPr lang="en-AU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</a:br>
            <a:r>
              <a:rPr lang="en-AU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  </a:t>
            </a: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</a:rPr>
              <a:t>For the mouth of the </a:t>
            </a:r>
            <a:r>
              <a:rPr lang="en-AU" cap="small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</a:rPr>
              <a:t>Lord</a:t>
            </a: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</a:rPr>
              <a:t> has spoken.’</a:t>
            </a:r>
            <a:endParaRPr lang="en-AU" dirty="0">
              <a:solidFill>
                <a:srgbClr val="484FFF"/>
              </a:solidFill>
              <a:effectLst/>
              <a:latin typeface="Inter Light" panose="02000503000000020004" pitchFamily="2" charset="0"/>
              <a:ea typeface="Inter Light" panose="02000503000000020004" pitchFamily="2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CEA1434E-A47F-3390-F71B-7CF1141CC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7E3CF1BF-5F5A-8241-8B26-A01CC6D3FE84}"/>
              </a:ext>
            </a:extLst>
          </p:cNvPr>
          <p:cNvSpPr txBox="1">
            <a:spLocks/>
          </p:cNvSpPr>
          <p:nvPr/>
        </p:nvSpPr>
        <p:spPr>
          <a:xfrm>
            <a:off x="2992438" y="4817475"/>
            <a:ext cx="7222080" cy="1255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2200"/>
              </a:spcBef>
            </a:pPr>
            <a:r>
              <a:rPr lang="en-AU" baseline="30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24 </a:t>
            </a:r>
            <a:r>
              <a:rPr lang="en-AU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But let justice roll on like a river,</a:t>
            </a:r>
            <a:br>
              <a:rPr lang="en-AU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</a:br>
            <a:r>
              <a:rPr lang="en-AU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    righteousness like a never-failing stream!</a:t>
            </a:r>
            <a:endParaRPr lang="en-AU" dirty="0">
              <a:solidFill>
                <a:srgbClr val="484FFF"/>
              </a:solidFill>
              <a:latin typeface="Inter Light" panose="02000503000000020004" pitchFamily="2" charset="0"/>
              <a:ea typeface="Inter Light" panose="02000503000000020004" pitchFamily="2" charset="0"/>
              <a:cs typeface="Calibri" panose="020F050202020403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3BD8A11-60D5-C049-874C-E16EEC9E61FE}"/>
              </a:ext>
            </a:extLst>
          </p:cNvPr>
          <p:cNvSpPr txBox="1">
            <a:spLocks/>
          </p:cNvSpPr>
          <p:nvPr/>
        </p:nvSpPr>
        <p:spPr>
          <a:xfrm>
            <a:off x="1524000" y="4035742"/>
            <a:ext cx="9144000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</a:rPr>
              <a:t>ISAIAH 40 (NIV)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A61ED1D-D061-C44B-B2A7-AB294D021D18}"/>
              </a:ext>
            </a:extLst>
          </p:cNvPr>
          <p:cNvSpPr txBox="1">
            <a:spLocks/>
          </p:cNvSpPr>
          <p:nvPr/>
        </p:nvSpPr>
        <p:spPr>
          <a:xfrm>
            <a:off x="1524000" y="6008989"/>
            <a:ext cx="9144000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</a:rPr>
              <a:t>AMOS 5 (NIV)</a:t>
            </a:r>
          </a:p>
        </p:txBody>
      </p:sp>
    </p:spTree>
    <p:extLst>
      <p:ext uri="{BB962C8B-B14F-4D97-AF65-F5344CB8AC3E}">
        <p14:creationId xmlns:p14="http://schemas.microsoft.com/office/powerpoint/2010/main" val="1876491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>
            <a:alpha val="6289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3745" y="386514"/>
            <a:ext cx="8859795" cy="5222171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</a:pPr>
            <a:r>
              <a:rPr lang="en-AU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17</a:t>
            </a: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Do not repay anyone evil for evil. Be careful to do what is right in the eyes of everyone. </a:t>
            </a:r>
            <a:r>
              <a:rPr lang="en-AU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18</a:t>
            </a: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If it is possible, as far as it depends on you, live at peace with everyone. </a:t>
            </a:r>
            <a:r>
              <a:rPr lang="en-AU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19</a:t>
            </a: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Do not take revenge, my dear friends, but leave room for God’s wrath, for it is written: ‘It is mine to avenge; I will repay,’ says the Lord. </a:t>
            </a:r>
            <a:r>
              <a:rPr lang="en-AU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20</a:t>
            </a: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On the contrary:</a:t>
            </a:r>
          </a:p>
          <a:p>
            <a:pPr algn="l">
              <a:lnSpc>
                <a:spcPct val="130000"/>
              </a:lnSpc>
            </a:pP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	‘If your enemy is hungry, feed him;</a:t>
            </a:r>
            <a:b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	    if he is thirsty, give him something to drink.</a:t>
            </a:r>
            <a:b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	In doing this, you will heap burning coals on his head.’</a:t>
            </a:r>
          </a:p>
          <a:p>
            <a:pPr algn="l">
              <a:lnSpc>
                <a:spcPct val="130000"/>
              </a:lnSpc>
            </a:pPr>
            <a:r>
              <a:rPr lang="en-AU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21</a:t>
            </a: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Do not be overcome by evil, but overcome evil with good.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F78639-E33B-2415-36F4-1B5557E1BE42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CEA1434E-A47F-3390-F71B-7CF1141C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43CD8F0-31F4-8298-8548-834806D18F6F}"/>
              </a:ext>
            </a:extLst>
          </p:cNvPr>
          <p:cNvSpPr txBox="1">
            <a:spLocks/>
          </p:cNvSpPr>
          <p:nvPr/>
        </p:nvSpPr>
        <p:spPr>
          <a:xfrm>
            <a:off x="1511643" y="6118841"/>
            <a:ext cx="9144000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  <a:cs typeface="+mn-cs"/>
              </a:rPr>
              <a:t>ROMANS 12 (NIV)</a:t>
            </a:r>
          </a:p>
        </p:txBody>
      </p:sp>
    </p:spTree>
    <p:extLst>
      <p:ext uri="{BB962C8B-B14F-4D97-AF65-F5344CB8AC3E}">
        <p14:creationId xmlns:p14="http://schemas.microsoft.com/office/powerpoint/2010/main" val="3208037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680" y="1812252"/>
            <a:ext cx="9846639" cy="3845604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AU" sz="3000" b="0" i="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Imagine you had the opportunity to give your own speech titled “I have a dream”. What would your speech be about?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932B8A-EC1D-7CD3-82FD-13C139650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182" y="934827"/>
            <a:ext cx="669636" cy="6436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D83DEE-75EC-4E45-AA18-638435C369CB}"/>
              </a:ext>
            </a:extLst>
          </p:cNvPr>
          <p:cNvSpPr txBox="1"/>
          <p:nvPr/>
        </p:nvSpPr>
        <p:spPr>
          <a:xfrm>
            <a:off x="3046880" y="934827"/>
            <a:ext cx="6098240" cy="68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DISCUSSION QUESTIONS:</a:t>
            </a:r>
          </a:p>
        </p:txBody>
      </p:sp>
      <p:pic>
        <p:nvPicPr>
          <p:cNvPr id="6" name="Picture 5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604BF15B-BF5B-0945-87D9-082DBA4602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34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680" y="1812252"/>
            <a:ext cx="9846639" cy="3845604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AU" sz="3000" b="0" i="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Imagine you had the opportunity to give your own speech titled “I have a dream”. What would your speech be about?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AU" sz="3000" b="0" i="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Do you know anyone who you think embodies the idea of “grace that gives”? How close are you to following their example?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932B8A-EC1D-7CD3-82FD-13C139650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182" y="934827"/>
            <a:ext cx="669636" cy="6436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A1D762-8095-4841-8FD6-F4E24891EDF9}"/>
              </a:ext>
            </a:extLst>
          </p:cNvPr>
          <p:cNvSpPr txBox="1"/>
          <p:nvPr/>
        </p:nvSpPr>
        <p:spPr>
          <a:xfrm>
            <a:off x="3046880" y="934827"/>
            <a:ext cx="6098240" cy="68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DISCUSSION QUESTIONS:</a:t>
            </a:r>
          </a:p>
        </p:txBody>
      </p:sp>
      <p:pic>
        <p:nvPicPr>
          <p:cNvPr id="6" name="Picture 5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27AC1368-7A9D-754C-8BCB-BCBC48DBB9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23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AAAF5234-7B80-790E-BBC4-204F41E1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303" y="2530472"/>
            <a:ext cx="7083394" cy="179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78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C0FA7F-1A84-BC4C-A456-FFC2FD37F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76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cross with a white background&#10;&#10;Description automatically generated">
            <a:extLst>
              <a:ext uri="{FF2B5EF4-FFF2-40B4-BE49-F238E27FC236}">
                <a16:creationId xmlns:a16="http://schemas.microsoft.com/office/drawing/2014/main" id="{1BD340B2-412D-1B4E-B273-B13B56C75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64" y="2906486"/>
            <a:ext cx="10851471" cy="1486807"/>
          </a:xfrm>
          <a:prstGeom prst="rect">
            <a:avLst/>
          </a:prstGeom>
        </p:spPr>
      </p:pic>
      <p:pic>
        <p:nvPicPr>
          <p:cNvPr id="4" name="Picture 3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9652558E-99EE-6D42-B83C-1CBA3C36E6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41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66C0DA-C283-D19B-4738-47CF0ACC7D96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815EE79-A997-494B-B726-B70704598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13674"/>
            <a:ext cx="9144000" cy="2387600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7200" dirty="0">
                <a:solidFill>
                  <a:schemeClr val="bg1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‘PROTEST’</a:t>
            </a:r>
          </a:p>
        </p:txBody>
      </p:sp>
    </p:spTree>
    <p:extLst>
      <p:ext uri="{BB962C8B-B14F-4D97-AF65-F5344CB8AC3E}">
        <p14:creationId xmlns:p14="http://schemas.microsoft.com/office/powerpoint/2010/main" val="3175599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679" y="2466645"/>
            <a:ext cx="10157309" cy="3188379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AU" sz="3000" b="0" i="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How do you feel when you have no power?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932B8A-EC1D-7CD3-82FD-13C139650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182" y="934827"/>
            <a:ext cx="669636" cy="6436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579589-13B9-C24B-A67D-C4EB5E99FA4E}"/>
              </a:ext>
            </a:extLst>
          </p:cNvPr>
          <p:cNvSpPr txBox="1"/>
          <p:nvPr/>
        </p:nvSpPr>
        <p:spPr>
          <a:xfrm>
            <a:off x="3046880" y="934827"/>
            <a:ext cx="6098240" cy="68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DISCUSSION QUESTIONS:</a:t>
            </a:r>
          </a:p>
        </p:txBody>
      </p:sp>
      <p:pic>
        <p:nvPicPr>
          <p:cNvPr id="6" name="Picture 5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B307681C-36D1-114C-9C60-B123ECB5E4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05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679" y="2466645"/>
            <a:ext cx="10157309" cy="3188379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AU" sz="3000" b="0" i="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How do you feel when you have no power?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AU" sz="3000" b="0" i="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How do you change something that is clearly wrong?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932B8A-EC1D-7CD3-82FD-13C139650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182" y="934827"/>
            <a:ext cx="669636" cy="6436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78D28F-399D-BB42-B698-949D46FACB2F}"/>
              </a:ext>
            </a:extLst>
          </p:cNvPr>
          <p:cNvSpPr txBox="1"/>
          <p:nvPr/>
        </p:nvSpPr>
        <p:spPr>
          <a:xfrm>
            <a:off x="3046880" y="934827"/>
            <a:ext cx="6098240" cy="68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DISCUSSION QUESTIONS:</a:t>
            </a:r>
          </a:p>
        </p:txBody>
      </p:sp>
      <p:pic>
        <p:nvPicPr>
          <p:cNvPr id="6" name="Picture 5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76589E67-5EA0-D849-894A-483A53C366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56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679" y="2466645"/>
            <a:ext cx="10157309" cy="3188379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AU" sz="3000" b="0" i="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How do you feel when you have no power?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AU" sz="3000" b="0" i="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How do you change something that is clearly wrong?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AU" sz="3000" b="0" i="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Is there any cause that you’d be prepared to fight for even if it cost you your life?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932B8A-EC1D-7CD3-82FD-13C139650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182" y="934827"/>
            <a:ext cx="669636" cy="6436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EB4739-0D10-404D-9C75-C3901FE7F97A}"/>
              </a:ext>
            </a:extLst>
          </p:cNvPr>
          <p:cNvSpPr txBox="1"/>
          <p:nvPr/>
        </p:nvSpPr>
        <p:spPr>
          <a:xfrm>
            <a:off x="3046880" y="934827"/>
            <a:ext cx="6098240" cy="68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DISCUSSION QUESTIONS:</a:t>
            </a:r>
          </a:p>
        </p:txBody>
      </p:sp>
      <p:pic>
        <p:nvPicPr>
          <p:cNvPr id="6" name="Picture 5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FAD9DC2C-6AE6-334E-B32D-A0AD94A32A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28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osa Parks Riding the Bus">
            <a:extLst>
              <a:ext uri="{FF2B5EF4-FFF2-40B4-BE49-F238E27FC236}">
                <a16:creationId xmlns:a16="http://schemas.microsoft.com/office/drawing/2014/main" id="{EA2BE6A9-8F8E-454C-A74E-0E82016B7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3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80C8601A-E43C-074D-8FBE-0ACE4E1F22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70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n image of a civil rights march with Martin Luther King, jr. in the front. All participants are lining arms and holding signs">
            <a:extLst>
              <a:ext uri="{FF2B5EF4-FFF2-40B4-BE49-F238E27FC236}">
                <a16:creationId xmlns:a16="http://schemas.microsoft.com/office/drawing/2014/main" id="{3A93AC71-07FA-304C-AB4D-E42B5F468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5745"/>
            <a:ext cx="12192000" cy="959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3C9342D4-304E-AA48-AEEA-C0AC507E27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41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18D151F2-4689-3646-BE6B-69E409393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2965" r="3290" b="2965"/>
          <a:stretch/>
        </p:blipFill>
        <p:spPr bwMode="auto">
          <a:xfrm>
            <a:off x="3352800" y="0"/>
            <a:ext cx="5497286" cy="685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A1853ED8-9B88-BE4F-8F06-32EDD396F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3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DF7B0579B2644CAE17FD5A05CB1A9B" ma:contentTypeVersion="19" ma:contentTypeDescription="Create a new document." ma:contentTypeScope="" ma:versionID="2eff07a9f0f66ab1e5020ef942537fc2">
  <xsd:schema xmlns:xsd="http://www.w3.org/2001/XMLSchema" xmlns:xs="http://www.w3.org/2001/XMLSchema" xmlns:p="http://schemas.microsoft.com/office/2006/metadata/properties" xmlns:ns2="77645853-307d-4b05-be0b-9da5414d87ee" xmlns:ns3="5661967f-e2ac-499a-9bcc-291dead05cda" targetNamespace="http://schemas.microsoft.com/office/2006/metadata/properties" ma:root="true" ma:fieldsID="1e1cbcf46d03f0dba3317b3dd9bc48a4" ns2:_="" ns3:_="">
    <xsd:import namespace="77645853-307d-4b05-be0b-9da5414d87ee"/>
    <xsd:import namespace="5661967f-e2ac-499a-9bcc-291dead05c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645853-307d-4b05-be0b-9da5414d87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6eca896-5807-49d8-bde8-c00d98f9c9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1967f-e2ac-499a-9bcc-291dead05c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ebaaede-9149-49a6-aad8-ed27811c0432}" ma:internalName="TaxCatchAll" ma:showField="CatchAllData" ma:web="5661967f-e2ac-499a-9bcc-291dead05c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7645853-307d-4b05-be0b-9da5414d87ee">
      <Terms xmlns="http://schemas.microsoft.com/office/infopath/2007/PartnerControls"/>
    </lcf76f155ced4ddcb4097134ff3c332f>
    <TaxCatchAll xmlns="5661967f-e2ac-499a-9bcc-291dead05cda" xsi:nil="true"/>
  </documentManagement>
</p:properties>
</file>

<file path=customXml/itemProps1.xml><?xml version="1.0" encoding="utf-8"?>
<ds:datastoreItem xmlns:ds="http://schemas.openxmlformats.org/officeDocument/2006/customXml" ds:itemID="{F17B3DF4-0CBD-4AC4-B470-05B571B177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645853-307d-4b05-be0b-9da5414d87ee"/>
    <ds:schemaRef ds:uri="5661967f-e2ac-499a-9bcc-291dead05c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F27CE9D-E968-462F-9878-E383F5BE15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7C014D-AF11-497A-835B-6823D47A1EB7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77645853-307d-4b05-be0b-9da5414d87ee"/>
    <ds:schemaRef ds:uri="5661967f-e2ac-499a-9bcc-291dead05cda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9042</TotalTime>
  <Words>513</Words>
  <Application>Microsoft Macintosh PowerPoint</Application>
  <PresentationFormat>Widescreen</PresentationFormat>
  <Paragraphs>44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Quasimoda Bold</vt:lpstr>
      <vt:lpstr>Inter</vt:lpstr>
      <vt:lpstr>Calibri</vt:lpstr>
      <vt:lpstr>Aptos</vt:lpstr>
      <vt:lpstr>Arial</vt:lpstr>
      <vt:lpstr>Inter Light</vt:lpstr>
      <vt:lpstr>Inter Medium</vt:lpstr>
      <vt:lpstr>Aptos Display</vt:lpstr>
      <vt:lpstr>Office Theme</vt:lpstr>
      <vt:lpstr>POWER &amp; NON-VIOLENCE</vt:lpstr>
      <vt:lpstr>PowerPoint Presentation</vt:lpstr>
      <vt:lpstr>‘PROTEST’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Nate Armsberry</dc:creator>
  <cp:keywords/>
  <dc:description/>
  <cp:lastModifiedBy>Nate Armsberry</cp:lastModifiedBy>
  <cp:revision>22</cp:revision>
  <dcterms:created xsi:type="dcterms:W3CDTF">2024-10-01T23:56:46Z</dcterms:created>
  <dcterms:modified xsi:type="dcterms:W3CDTF">2025-02-26T23:27:10Z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0x0101005ADF7B0579B2644CAE17FD5A05CB1A9B</vt:lpwstr>
  </property>
  <property fmtid="{D5CDD505-2E9C-101B-9397-08002B2CF9AE}" pid="3" name="MediaServiceImageTags">
    <vt:lpwstr/>
  </property>
</Properties>
</file>