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sldIdLst>
    <p:sldId id="316" r:id="rId5"/>
    <p:sldId id="281" r:id="rId6"/>
    <p:sldId id="290" r:id="rId7"/>
    <p:sldId id="291" r:id="rId8"/>
    <p:sldId id="294" r:id="rId9"/>
    <p:sldId id="293" r:id="rId10"/>
    <p:sldId id="292" r:id="rId11"/>
    <p:sldId id="333" r:id="rId12"/>
    <p:sldId id="289" r:id="rId13"/>
    <p:sldId id="282" r:id="rId14"/>
    <p:sldId id="332" r:id="rId15"/>
    <p:sldId id="334" r:id="rId16"/>
    <p:sldId id="296" r:id="rId17"/>
    <p:sldId id="284" r:id="rId18"/>
    <p:sldId id="259" r:id="rId19"/>
    <p:sldId id="287" r:id="rId20"/>
    <p:sldId id="297" r:id="rId21"/>
    <p:sldId id="311" r:id="rId22"/>
    <p:sldId id="335" r:id="rId23"/>
  </p:sldIdLst>
  <p:sldSz cx="12192000" cy="6858000"/>
  <p:notesSz cx="6858000" cy="9144000"/>
  <p:embeddedFontLst>
    <p:embeddedFont>
      <p:font typeface="Aptos" panose="020B0004020202020204" pitchFamily="34" charset="0"/>
      <p:regular r:id="rId25"/>
      <p:bold r:id="rId26"/>
      <p:italic r:id="rId27"/>
      <p:boldItalic r:id="rId28"/>
    </p:embeddedFont>
    <p:embeddedFont>
      <p:font typeface="Aptos Display" panose="020B0004020202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Inter" panose="02000503000000020004" pitchFamily="2" charset="0"/>
      <p:regular r:id="rId37"/>
      <p:bold r:id="rId38"/>
      <p:italic r:id="rId39"/>
      <p:boldItalic r:id="rId40"/>
    </p:embeddedFont>
    <p:embeddedFont>
      <p:font typeface="Inter Light" panose="02000503000000020004" pitchFamily="2" charset="0"/>
      <p:regular r:id="rId41"/>
      <p:bold r:id="rId42"/>
      <p:italic r:id="rId43"/>
      <p:boldItalic r:id="rId44"/>
    </p:embeddedFont>
    <p:embeddedFont>
      <p:font typeface="Quasimoda Bold" pitchFamily="2" charset="77"/>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2FF"/>
    <a:srgbClr val="484FFF"/>
    <a:srgbClr val="6680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p:restoredTop sz="94577"/>
  </p:normalViewPr>
  <p:slideViewPr>
    <p:cSldViewPr snapToGrid="0">
      <p:cViewPr varScale="1">
        <p:scale>
          <a:sx n="112" d="100"/>
          <a:sy n="112" d="100"/>
        </p:scale>
        <p:origin x="2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9D716-0D54-8649-981C-6FF6CA1FD557}"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CB498-4FC1-324A-B191-D31281168492}" type="slidenum">
              <a:rPr lang="en-AU" smtClean="0"/>
              <a:t>‹#›</a:t>
            </a:fld>
            <a:endParaRPr lang="en-AU"/>
          </a:p>
        </p:txBody>
      </p:sp>
    </p:spTree>
    <p:extLst>
      <p:ext uri="{BB962C8B-B14F-4D97-AF65-F5344CB8AC3E}">
        <p14:creationId xmlns:p14="http://schemas.microsoft.com/office/powerpoint/2010/main" val="45176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Title with Subtitle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34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82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9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4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christianity.org/video/the-image-of-god-an-illustration/"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publicchristianity.org/video/the-image-of-god-the-impac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publicchristianity.org/video/the-image-of-god-the-concep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THE IMAGE OF GOD</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rectangular object with black text&#10;&#10;Description automatically generated">
            <a:extLst>
              <a:ext uri="{FF2B5EF4-FFF2-40B4-BE49-F238E27FC236}">
                <a16:creationId xmlns:a16="http://schemas.microsoft.com/office/drawing/2014/main" id="{ECD561A1-739F-9E48-94F3-F0E1AFB04221}"/>
              </a:ext>
            </a:extLst>
          </p:cNvPr>
          <p:cNvPicPr>
            <a:picLocks noChangeAspect="1"/>
          </p:cNvPicPr>
          <p:nvPr/>
        </p:nvPicPr>
        <p:blipFill>
          <a:blip r:embed="rId2"/>
          <a:stretch>
            <a:fillRect/>
          </a:stretch>
        </p:blipFill>
        <p:spPr>
          <a:xfrm>
            <a:off x="552196" y="1605677"/>
            <a:ext cx="11087608" cy="3572432"/>
          </a:xfrm>
          <a:prstGeom prst="rect">
            <a:avLst/>
          </a:prstGeom>
        </p:spPr>
      </p:pic>
      <p:pic>
        <p:nvPicPr>
          <p:cNvPr id="4" name="Picture 3" descr="A blue x on a black background&#10;&#10;Description automatically generated">
            <a:extLst>
              <a:ext uri="{FF2B5EF4-FFF2-40B4-BE49-F238E27FC236}">
                <a16:creationId xmlns:a16="http://schemas.microsoft.com/office/drawing/2014/main" id="{56F46423-97B1-1F4E-A90F-6DC55AA1002C}"/>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95584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0609F66E-2917-564A-B0B3-4A6FDF60973A}"/>
              </a:ext>
            </a:extLst>
          </p:cNvPr>
          <p:cNvPicPr>
            <a:picLocks noChangeAspect="1"/>
          </p:cNvPicPr>
          <p:nvPr/>
        </p:nvPicPr>
        <p:blipFill>
          <a:blip r:embed="rId4"/>
          <a:stretch>
            <a:fillRect/>
          </a:stretch>
        </p:blipFill>
        <p:spPr>
          <a:xfrm>
            <a:off x="1752871" y="640281"/>
            <a:ext cx="8729292"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6" name="TextBox 5">
            <a:extLst>
              <a:ext uri="{FF2B5EF4-FFF2-40B4-BE49-F238E27FC236}">
                <a16:creationId xmlns:a16="http://schemas.microsoft.com/office/drawing/2014/main" id="{13F4F594-99B1-8645-8805-4C57B0B342B3}"/>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IMAGE OF GOD: AN ILLUSTRATION</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935AAA32-1549-ED49-B3F0-D8D50C664F7E}"/>
              </a:ext>
            </a:extLst>
          </p:cNvPr>
          <p:cNvPicPr>
            <a:picLocks noChangeAspect="1"/>
          </p:cNvPicPr>
          <p:nvPr/>
        </p:nvPicPr>
        <p:blipFill>
          <a:blip r:embed="rId4"/>
          <a:stretch>
            <a:fillRect/>
          </a:stretch>
        </p:blipFill>
        <p:spPr>
          <a:xfrm>
            <a:off x="1752871" y="640281"/>
            <a:ext cx="8682422" cy="4915488"/>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5" name="TextBox 4">
            <a:extLst>
              <a:ext uri="{FF2B5EF4-FFF2-40B4-BE49-F238E27FC236}">
                <a16:creationId xmlns:a16="http://schemas.microsoft.com/office/drawing/2014/main" id="{8FDE066D-3389-F348-9097-53CAEA22D9A1}"/>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IMAGE OF GOD: THE IMPACT</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204665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2"/>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3">
            <a:alphaModFix amt="35000"/>
          </a:blip>
          <a:srcRect b="23639"/>
          <a:stretch/>
        </p:blipFill>
        <p:spPr>
          <a:xfrm>
            <a:off x="5577017" y="876540"/>
            <a:ext cx="1037967" cy="792603"/>
          </a:xfrm>
          <a:prstGeom prst="rect">
            <a:avLst/>
          </a:prstGeom>
        </p:spPr>
      </p:pic>
      <p:pic>
        <p:nvPicPr>
          <p:cNvPr id="7" name="Picture 6" descr="A white rectangular sign with black text&#10;&#10;Description automatically generated">
            <a:extLst>
              <a:ext uri="{FF2B5EF4-FFF2-40B4-BE49-F238E27FC236}">
                <a16:creationId xmlns:a16="http://schemas.microsoft.com/office/drawing/2014/main" id="{6D5ED2FF-4BDA-2348-9E05-4EB6E6DCA154}"/>
              </a:ext>
            </a:extLst>
          </p:cNvPr>
          <p:cNvPicPr>
            <a:picLocks noChangeAspect="1"/>
          </p:cNvPicPr>
          <p:nvPr/>
        </p:nvPicPr>
        <p:blipFill>
          <a:blip r:embed="rId4"/>
          <a:stretch>
            <a:fillRect/>
          </a:stretch>
        </p:blipFill>
        <p:spPr>
          <a:xfrm>
            <a:off x="1679130" y="2229523"/>
            <a:ext cx="8833740" cy="2944580"/>
          </a:xfrm>
          <a:prstGeom prst="rect">
            <a:avLst/>
          </a:prstGeom>
        </p:spPr>
      </p:pic>
    </p:spTree>
    <p:extLst>
      <p:ext uri="{BB962C8B-B14F-4D97-AF65-F5344CB8AC3E}">
        <p14:creationId xmlns:p14="http://schemas.microsoft.com/office/powerpoint/2010/main" val="121774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964575" y="634791"/>
            <a:ext cx="10262850" cy="5101446"/>
          </a:xfrm>
        </p:spPr>
        <p:txBody>
          <a:bodyPr>
            <a:normAutofit/>
          </a:bodyPr>
          <a:lstStyle/>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26</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Then God said, ‘Let us make mankind in our image, in our likeness, so that they may rule over the fish in the sea and the birds in the sky, over the livestock and all the wild animals, and over all the creatures that move along the ground.’</a:t>
            </a:r>
          </a:p>
          <a:p>
            <a:pPr marL="1296988" indent="-1296988"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27</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So God created mankind in his own image,</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in the image of God he created them;</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male and female he created them.</a:t>
            </a:r>
          </a:p>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rPr>
              <a:t>28 </a:t>
            </a:r>
            <a:r>
              <a:rPr lang="en-AU" dirty="0">
                <a:solidFill>
                  <a:srgbClr val="484FFF"/>
                </a:solidFill>
                <a:effectLst/>
                <a:latin typeface="Inter Light" panose="02000503000000020004" pitchFamily="2" charset="0"/>
                <a:ea typeface="Inter Light" panose="02000503000000020004" pitchFamily="2" charset="0"/>
              </a:rPr>
              <a:t>God blessed them and said to them, ‘Be fruitful and increase in number; fill the earth and subdue it. Rule over the fish in the sea and the birds in the sky and over every living creature that moves on the ground.’</a:t>
            </a:r>
            <a:endPar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2"/>
          <a:stretch>
            <a:fillRect/>
          </a:stretch>
        </p:blipFill>
        <p:spPr>
          <a:xfrm>
            <a:off x="392793" y="6110513"/>
            <a:ext cx="1702012" cy="431800"/>
          </a:xfrm>
          <a:prstGeom prst="rect">
            <a:avLst/>
          </a:prstGeom>
        </p:spPr>
      </p:pic>
      <p:sp>
        <p:nvSpPr>
          <p:cNvPr id="6" name="Subtitle 2">
            <a:extLst>
              <a:ext uri="{FF2B5EF4-FFF2-40B4-BE49-F238E27FC236}">
                <a16:creationId xmlns:a16="http://schemas.microsoft.com/office/drawing/2014/main" id="{770345EF-A814-2B48-BF9D-1363DA57E97A}"/>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GENESIS 1 (NIV)</a:t>
            </a:r>
          </a:p>
        </p:txBody>
      </p:sp>
    </p:spTree>
    <p:extLst>
      <p:ext uri="{BB962C8B-B14F-4D97-AF65-F5344CB8AC3E}">
        <p14:creationId xmlns:p14="http://schemas.microsoft.com/office/powerpoint/2010/main" val="134960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1026" name="Picture 2" descr="John Dickson – Reforming Hell">
            <a:extLst>
              <a:ext uri="{FF2B5EF4-FFF2-40B4-BE49-F238E27FC236}">
                <a16:creationId xmlns:a16="http://schemas.microsoft.com/office/drawing/2014/main" id="{12D81F91-EE5D-DE48-8E65-D0D79A65EBC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22" b="95000" l="8438" r="47656">
                        <a14:foregroundMark x1="13828" y1="50278" x2="13203" y2="76111"/>
                        <a14:foregroundMark x1="13203" y1="76111" x2="15703" y2="81806"/>
                        <a14:foregroundMark x1="15703" y1="81806" x2="22266" y2="87083"/>
                        <a14:foregroundMark x1="37969" y1="49444" x2="43047" y2="68333"/>
                        <a14:foregroundMark x1="43047" y1="68333" x2="44297" y2="86528"/>
                        <a14:foregroundMark x1="46484" y1="65417" x2="46484" y2="85417"/>
                        <a14:foregroundMark x1="46484" y1="85417" x2="46484" y2="85417"/>
                        <a14:foregroundMark x1="25625" y1="90417" x2="31484" y2="95000"/>
                        <a14:foregroundMark x1="22969" y1="86528" x2="21641" y2="92500"/>
                        <a14:foregroundMark x1="23906" y1="43750" x2="23906" y2="69444"/>
                        <a14:foregroundMark x1="10859" y1="69444" x2="10938" y2="76944"/>
                        <a14:foregroundMark x1="10938" y1="76944" x2="14063" y2="84306"/>
                        <a14:foregroundMark x1="14063" y1="84306" x2="18125" y2="89722"/>
                        <a14:foregroundMark x1="18125" y1="89722" x2="21094" y2="90694"/>
                        <a14:foregroundMark x1="23047" y1="97778" x2="18125" y2="95833"/>
                        <a14:foregroundMark x1="18125" y1="95833" x2="15469" y2="90694"/>
                        <a14:foregroundMark x1="15469" y1="90694" x2="8438" y2="83750"/>
                        <a14:foregroundMark x1="30938" y1="9861" x2="35156" y2="11111"/>
                        <a14:foregroundMark x1="35156" y1="11111" x2="36328" y2="12500"/>
                        <a14:foregroundMark x1="47656" y1="64444" x2="47578" y2="79167"/>
                        <a14:backgroundMark x1="12969" y1="46111" x2="12969" y2="49861"/>
                        <a14:backgroundMark x1="42969" y1="46111" x2="42969" y2="46111"/>
                      </a14:backgroundRemoval>
                    </a14:imgEffect>
                    <a14:imgEffect>
                      <a14:brightnessContrast bright="-23000"/>
                    </a14:imgEffect>
                  </a14:imgLayer>
                </a14:imgProps>
              </a:ext>
              <a:ext uri="{28A0092B-C50C-407E-A947-70E740481C1C}">
                <a14:useLocalDpi xmlns:a14="http://schemas.microsoft.com/office/drawing/2010/main" val="0"/>
              </a:ext>
            </a:extLst>
          </a:blip>
          <a:srcRect l="7734" r="50810" b="22621"/>
          <a:stretch/>
        </p:blipFill>
        <p:spPr bwMode="auto">
          <a:xfrm>
            <a:off x="8926010" y="3429001"/>
            <a:ext cx="326599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4"/>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5">
            <a:alphaModFix amt="35000"/>
          </a:blip>
          <a:srcRect b="23639"/>
          <a:stretch/>
        </p:blipFill>
        <p:spPr>
          <a:xfrm>
            <a:off x="1243799" y="994228"/>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542765" y="1171406"/>
            <a:ext cx="6509795" cy="3756382"/>
          </a:xfrm>
        </p:spPr>
        <p:txBody>
          <a:bodyPr>
            <a:noAutofit/>
          </a:bodyPr>
          <a:lstStyle/>
          <a:p>
            <a:pPr>
              <a:lnSpc>
                <a:spcPct val="114000"/>
              </a:lnSpc>
            </a:pPr>
            <a:r>
              <a:rPr lang="en-AU" sz="3200" b="0" i="0" dirty="0">
                <a:solidFill>
                  <a:schemeClr val="bg1"/>
                </a:solidFill>
                <a:effectLst/>
                <a:latin typeface="Inter" panose="02000503000000020004" pitchFamily="2" charset="0"/>
                <a:ea typeface="Inter" panose="02000503000000020004" pitchFamily="2" charset="0"/>
                <a:cs typeface="Calibri" panose="020F0502020204030204" pitchFamily="34" charset="0"/>
              </a:rPr>
              <a:t>If you think that every human life is infinitely valuable, regardless of capacity or usefulness, then you’ve been influenced by the Bible’s teaching about the ‘image of God’.</a:t>
            </a:r>
          </a:p>
        </p:txBody>
      </p:sp>
      <p:sp>
        <p:nvSpPr>
          <p:cNvPr id="9" name="TextBox 8">
            <a:extLst>
              <a:ext uri="{FF2B5EF4-FFF2-40B4-BE49-F238E27FC236}">
                <a16:creationId xmlns:a16="http://schemas.microsoft.com/office/drawing/2014/main" id="{91EDDC25-1366-984C-8E6C-B1D6DC2C73D5}"/>
              </a:ext>
            </a:extLst>
          </p:cNvPr>
          <p:cNvSpPr txBox="1"/>
          <p:nvPr/>
        </p:nvSpPr>
        <p:spPr>
          <a:xfrm>
            <a:off x="5856790" y="6110513"/>
            <a:ext cx="299205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JOHN DICKSON</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344580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901011"/>
            <a:ext cx="9846639" cy="3585390"/>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Do you think there are any ways in which our society is starting to lose the belief of the inherent dignity and worth of all people? Give examples.</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4220A988-6227-144D-8A56-09CA7BAE9F64}"/>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119D9C73-74F1-2341-BD11-5DA75B1B739E}"/>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20673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901011"/>
            <a:ext cx="9846639" cy="3585390"/>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solidFill>
                  <a:schemeClr val="bg1">
                    <a:lumMod val="65000"/>
                  </a:schemeClr>
                </a:solidFill>
                <a:effectLst/>
                <a:latin typeface="Inter" panose="02000503000000020004" pitchFamily="2" charset="0"/>
                <a:ea typeface="Inter" panose="02000503000000020004" pitchFamily="2" charset="0"/>
              </a:rPr>
              <a:t>Do you think there are any ways in which our society is starting to lose the belief of the inherent dignity and worth of all people? Give examples.</a:t>
            </a:r>
          </a:p>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If you were being marked from 1 to 10 (1 being lowest, 10 being highest) on how you treat other people, what do you think your score would be? What would raise your score?</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51EE3190-DFD6-BA45-AD6E-57D41AEE50F4}"/>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AFCCE4E4-2121-4647-8D8F-CBF8A1407055}"/>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622461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688978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0FA7F-1A84-BC4C-A456-FFC2FD37F2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887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2"/>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910691"/>
            <a:ext cx="9144000" cy="2387600"/>
          </a:xfrm>
        </p:spPr>
        <p:txBody>
          <a:bodyPr anchor="ctr">
            <a:normAutofit/>
          </a:bodyPr>
          <a:lstStyle/>
          <a:p>
            <a:pPr>
              <a:lnSpc>
                <a:spcPct val="100000"/>
              </a:lnSpc>
            </a:pPr>
            <a:r>
              <a:rPr lang="en-US" sz="5000" dirty="0">
                <a:solidFill>
                  <a:schemeClr val="bg1"/>
                </a:solidFill>
                <a:latin typeface="Inter" panose="02000503000000020004" pitchFamily="2" charset="0"/>
                <a:ea typeface="Inter" panose="02000503000000020004" pitchFamily="2" charset="0"/>
                <a:cs typeface="Calibri" panose="020F0502020204030204" pitchFamily="34" charset="0"/>
              </a:rPr>
              <a:t>‘Do you think Christianity is more about valuing individuals, or restricting and controlling them?’</a:t>
            </a:r>
          </a:p>
        </p:txBody>
      </p:sp>
    </p:spTree>
    <p:extLst>
      <p:ext uri="{BB962C8B-B14F-4D97-AF65-F5344CB8AC3E}">
        <p14:creationId xmlns:p14="http://schemas.microsoft.com/office/powerpoint/2010/main" val="195955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2"/>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3">
            <a:alphaModFix amt="35000"/>
          </a:blip>
          <a:srcRect b="23639"/>
          <a:stretch/>
        </p:blipFill>
        <p:spPr>
          <a:xfrm>
            <a:off x="5577017" y="876540"/>
            <a:ext cx="1037967" cy="792603"/>
          </a:xfrm>
          <a:prstGeom prst="rect">
            <a:avLst/>
          </a:prstGeom>
        </p:spPr>
      </p:pic>
      <p:pic>
        <p:nvPicPr>
          <p:cNvPr id="3" name="Picture 2" descr="A person standing on a beach&#10;&#10;Description automatically generated">
            <a:extLst>
              <a:ext uri="{FF2B5EF4-FFF2-40B4-BE49-F238E27FC236}">
                <a16:creationId xmlns:a16="http://schemas.microsoft.com/office/drawing/2014/main" id="{13389BA5-7D12-D14B-A767-2800AEA82376}"/>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3482"/>
                    </a14:imgEffect>
                    <a14:imgEffect>
                      <a14:saturation sat="300000"/>
                    </a14:imgEffect>
                  </a14:imgLayer>
                </a14:imgProps>
              </a:ext>
            </a:extLst>
          </a:blip>
          <a:stretch>
            <a:fillRect/>
          </a:stretch>
        </p:blipFill>
        <p:spPr>
          <a:xfrm rot="252637">
            <a:off x="4345851" y="395997"/>
            <a:ext cx="6405211" cy="6405211"/>
          </a:xfrm>
          <a:prstGeom prst="rect">
            <a:avLst/>
          </a:prstGeom>
        </p:spPr>
      </p:pic>
    </p:spTree>
    <p:extLst>
      <p:ext uri="{BB962C8B-B14F-4D97-AF65-F5344CB8AC3E}">
        <p14:creationId xmlns:p14="http://schemas.microsoft.com/office/powerpoint/2010/main" val="3077475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1715525"/>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Give examples of other books or movies that demonstrate this idea.</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369B01E5-C194-644C-AF42-A36DD9F5CAF3}"/>
              </a:ext>
            </a:extLst>
          </p:cNvPr>
          <p:cNvSpPr txBox="1"/>
          <p:nvPr/>
        </p:nvSpPr>
        <p:spPr>
          <a:xfrm>
            <a:off x="3046880" y="741784"/>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292DB938-8FF8-A24C-8F60-9196FF6233B5}"/>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303185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1715525"/>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solidFill>
                  <a:schemeClr val="bg1">
                    <a:lumMod val="75000"/>
                  </a:schemeClr>
                </a:solidFill>
                <a:effectLst/>
                <a:latin typeface="Inter" panose="02000503000000020004" pitchFamily="2" charset="0"/>
                <a:ea typeface="Inter" panose="02000503000000020004" pitchFamily="2" charset="0"/>
              </a:rPr>
              <a:t>Give examples of other books or movies that demonstrate this idea.</a:t>
            </a:r>
          </a:p>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Do you agree with Rowling’s quote? Why or why not?</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6" name="TextBox 5">
            <a:extLst>
              <a:ext uri="{FF2B5EF4-FFF2-40B4-BE49-F238E27FC236}">
                <a16:creationId xmlns:a16="http://schemas.microsoft.com/office/drawing/2014/main" id="{4E31CBBE-A9EF-FC45-B117-E74E1AFDA75D}"/>
              </a:ext>
            </a:extLst>
          </p:cNvPr>
          <p:cNvSpPr txBox="1"/>
          <p:nvPr/>
        </p:nvSpPr>
        <p:spPr>
          <a:xfrm>
            <a:off x="3046880" y="741784"/>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B5D83A7A-56E5-044C-A93D-05D5E0B97F8E}"/>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0446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1715525"/>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solidFill>
                  <a:schemeClr val="bg1">
                    <a:lumMod val="75000"/>
                  </a:schemeClr>
                </a:solidFill>
                <a:effectLst/>
                <a:latin typeface="Inter" panose="02000503000000020004" pitchFamily="2" charset="0"/>
                <a:ea typeface="Inter" panose="02000503000000020004" pitchFamily="2" charset="0"/>
              </a:rPr>
              <a:t>Give examples of other books or movies that demonstrate this idea.</a:t>
            </a:r>
          </a:p>
          <a:p>
            <a:pPr marL="400050" lvl="1" indent="-400050" algn="l">
              <a:lnSpc>
                <a:spcPct val="114000"/>
              </a:lnSpc>
              <a:spcBef>
                <a:spcPts val="1000"/>
              </a:spcBef>
              <a:spcAft>
                <a:spcPts val="1800"/>
              </a:spcAft>
              <a:buFont typeface="+mj-lt"/>
              <a:buAutoNum type="arabicPeriod"/>
            </a:pPr>
            <a:r>
              <a:rPr lang="en-AU" sz="2800" b="0" i="0" dirty="0">
                <a:solidFill>
                  <a:schemeClr val="bg1">
                    <a:lumMod val="75000"/>
                  </a:schemeClr>
                </a:solidFill>
                <a:effectLst/>
                <a:latin typeface="Inter" panose="02000503000000020004" pitchFamily="2" charset="0"/>
                <a:ea typeface="Inter" panose="02000503000000020004" pitchFamily="2" charset="0"/>
              </a:rPr>
              <a:t>Do you agree with Rowling’s quote? Why or why not?</a:t>
            </a:r>
          </a:p>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What do you think a single life is worth?</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6" name="TextBox 5">
            <a:extLst>
              <a:ext uri="{FF2B5EF4-FFF2-40B4-BE49-F238E27FC236}">
                <a16:creationId xmlns:a16="http://schemas.microsoft.com/office/drawing/2014/main" id="{D76E9F0D-35CD-8545-BDF0-886B75FFCF78}"/>
              </a:ext>
            </a:extLst>
          </p:cNvPr>
          <p:cNvSpPr txBox="1"/>
          <p:nvPr/>
        </p:nvSpPr>
        <p:spPr>
          <a:xfrm>
            <a:off x="3046880" y="741784"/>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7E8BBE37-8B95-BE4C-A08A-84BCF4C29575}"/>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83686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1715525"/>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solidFill>
                  <a:schemeClr val="bg1">
                    <a:lumMod val="75000"/>
                  </a:schemeClr>
                </a:solidFill>
                <a:effectLst/>
                <a:latin typeface="Inter" panose="02000503000000020004" pitchFamily="2" charset="0"/>
                <a:ea typeface="Inter" panose="02000503000000020004" pitchFamily="2" charset="0"/>
              </a:rPr>
              <a:t>Give examples of other books or movies that demonstrate this idea.</a:t>
            </a:r>
          </a:p>
          <a:p>
            <a:pPr marL="400050" lvl="1" indent="-400050" algn="l">
              <a:lnSpc>
                <a:spcPct val="114000"/>
              </a:lnSpc>
              <a:spcBef>
                <a:spcPts val="1000"/>
              </a:spcBef>
              <a:spcAft>
                <a:spcPts val="1800"/>
              </a:spcAft>
              <a:buFont typeface="+mj-lt"/>
              <a:buAutoNum type="arabicPeriod"/>
            </a:pPr>
            <a:r>
              <a:rPr lang="en-AU" sz="2800" b="0" i="0" dirty="0">
                <a:solidFill>
                  <a:schemeClr val="bg1">
                    <a:lumMod val="75000"/>
                  </a:schemeClr>
                </a:solidFill>
                <a:effectLst/>
                <a:latin typeface="Inter" panose="02000503000000020004" pitchFamily="2" charset="0"/>
                <a:ea typeface="Inter" panose="02000503000000020004" pitchFamily="2" charset="0"/>
              </a:rPr>
              <a:t>Do you agree with Rowling’s quote? Why or why not?</a:t>
            </a:r>
          </a:p>
          <a:p>
            <a:pPr marL="400050" lvl="1" indent="-400050" algn="l">
              <a:lnSpc>
                <a:spcPct val="114000"/>
              </a:lnSpc>
              <a:spcBef>
                <a:spcPts val="1000"/>
              </a:spcBef>
              <a:spcAft>
                <a:spcPts val="1800"/>
              </a:spcAft>
              <a:buFont typeface="+mj-lt"/>
              <a:buAutoNum type="arabicPeriod"/>
            </a:pPr>
            <a:r>
              <a:rPr lang="en-AU" sz="2800" b="0" i="0" dirty="0">
                <a:solidFill>
                  <a:schemeClr val="bg1">
                    <a:lumMod val="75000"/>
                  </a:schemeClr>
                </a:solidFill>
                <a:effectLst/>
                <a:latin typeface="Inter" panose="02000503000000020004" pitchFamily="2" charset="0"/>
                <a:ea typeface="Inter" panose="02000503000000020004" pitchFamily="2" charset="0"/>
              </a:rPr>
              <a:t>What do you think a single life is worth?</a:t>
            </a:r>
          </a:p>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Is the value of each human life the same across all cultures and all eras?</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00A662D1-C7B9-9F4A-94ED-F5231B5C2FEC}"/>
              </a:ext>
            </a:extLst>
          </p:cNvPr>
          <p:cNvSpPr txBox="1"/>
          <p:nvPr/>
        </p:nvSpPr>
        <p:spPr>
          <a:xfrm>
            <a:off x="3046880" y="741784"/>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89542553-D738-DB49-9064-E77C9F23A914}"/>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348487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A3CFD89B-542D-CB4B-94B4-881872BE3FD5}"/>
              </a:ext>
            </a:extLst>
          </p:cNvPr>
          <p:cNvPicPr>
            <a:picLocks noChangeAspect="1"/>
          </p:cNvPicPr>
          <p:nvPr/>
        </p:nvPicPr>
        <p:blipFill>
          <a:blip r:embed="rId4"/>
          <a:stretch>
            <a:fillRect/>
          </a:stretch>
        </p:blipFill>
        <p:spPr>
          <a:xfrm>
            <a:off x="1756708" y="640281"/>
            <a:ext cx="8682422"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42616377-5801-8D44-A053-288AA39076AC}"/>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IMAGE OF GOD: THE CONCEPT</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76127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oll with black text&#10;&#10;Description automatically generated">
            <a:extLst>
              <a:ext uri="{FF2B5EF4-FFF2-40B4-BE49-F238E27FC236}">
                <a16:creationId xmlns:a16="http://schemas.microsoft.com/office/drawing/2014/main" id="{7D58D40F-EBAA-A249-A5B3-38F05277DD77}"/>
              </a:ext>
            </a:extLst>
          </p:cNvPr>
          <p:cNvPicPr>
            <a:picLocks noChangeAspect="1"/>
          </p:cNvPicPr>
          <p:nvPr/>
        </p:nvPicPr>
        <p:blipFill>
          <a:blip r:embed="rId2"/>
          <a:stretch>
            <a:fillRect/>
          </a:stretch>
        </p:blipFill>
        <p:spPr>
          <a:xfrm>
            <a:off x="2849335" y="182335"/>
            <a:ext cx="6493329" cy="6493329"/>
          </a:xfrm>
          <a:prstGeom prst="rect">
            <a:avLst/>
          </a:prstGeom>
        </p:spPr>
      </p:pic>
      <p:pic>
        <p:nvPicPr>
          <p:cNvPr id="3" name="Picture 2" descr="A blue x on a black background&#10;&#10;Description automatically generated">
            <a:extLst>
              <a:ext uri="{FF2B5EF4-FFF2-40B4-BE49-F238E27FC236}">
                <a16:creationId xmlns:a16="http://schemas.microsoft.com/office/drawing/2014/main" id="{E252B654-E1FF-EC48-9199-0365B4E7CC18}"/>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4129296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28E728-88AE-4CCF-A7F0-533A0A28630B}">
  <ds:schemaRefs>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5661967f-e2ac-499a-9bcc-291dead05cda"/>
    <ds:schemaRef ds:uri="http://www.w3.org/XML/1998/namespace"/>
    <ds:schemaRef ds:uri="77645853-307d-4b05-be0b-9da5414d87ee"/>
    <ds:schemaRef ds:uri="http://purl.org/dc/dcmitype/"/>
    <ds:schemaRef ds:uri="http://purl.org/dc/terms/"/>
  </ds:schemaRefs>
</ds:datastoreItem>
</file>

<file path=customXml/itemProps2.xml><?xml version="1.0" encoding="utf-8"?>
<ds:datastoreItem xmlns:ds="http://schemas.openxmlformats.org/officeDocument/2006/customXml" ds:itemID="{70DD5957-FD2C-43C9-B3A0-FEECD0236B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440BFA-D786-4B46-AC55-73E0C6F3F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9226</TotalTime>
  <Words>488</Words>
  <Application>Microsoft Macintosh PowerPoint</Application>
  <PresentationFormat>Widescreen</PresentationFormat>
  <Paragraphs>43</Paragraphs>
  <Slides>19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Quasimoda Bold</vt:lpstr>
      <vt:lpstr>Inter</vt:lpstr>
      <vt:lpstr>Calibri</vt:lpstr>
      <vt:lpstr>Aptos</vt:lpstr>
      <vt:lpstr>Arial</vt:lpstr>
      <vt:lpstr>Inter Light</vt:lpstr>
      <vt:lpstr>Aptos Display</vt:lpstr>
      <vt:lpstr>Office Theme</vt:lpstr>
      <vt:lpstr>THE IMAGE OF GOD</vt:lpstr>
      <vt:lpstr>‘Do you think Christianity is more about valuing individuals, or restricting and controlling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23</cp:revision>
  <dcterms:created xsi:type="dcterms:W3CDTF">2024-10-01T23:56:46Z</dcterms:created>
  <dcterms:modified xsi:type="dcterms:W3CDTF">2025-02-27T02:19:04Z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