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316" r:id="rId5"/>
    <p:sldId id="263" r:id="rId6"/>
    <p:sldId id="270" r:id="rId7"/>
    <p:sldId id="303" r:id="rId8"/>
    <p:sldId id="302" r:id="rId9"/>
    <p:sldId id="332" r:id="rId10"/>
    <p:sldId id="305" r:id="rId11"/>
    <p:sldId id="330" r:id="rId12"/>
    <p:sldId id="333" r:id="rId13"/>
    <p:sldId id="300" r:id="rId14"/>
    <p:sldId id="334" r:id="rId15"/>
    <p:sldId id="311" r:id="rId16"/>
    <p:sldId id="335" r:id="rId17"/>
  </p:sldIdLst>
  <p:sldSz cx="12192000" cy="6858000"/>
  <p:notesSz cx="6858000" cy="9144000"/>
  <p:embeddedFontLst>
    <p:embeddedFont>
      <p:font typeface="Aptos" panose="020B0004020202020204" pitchFamily="34" charset="0"/>
      <p:regular r:id="rId19"/>
      <p:bold r:id="rId20"/>
      <p:italic r:id="rId21"/>
      <p:boldItalic r:id="rId22"/>
    </p:embeddedFont>
    <p:embeddedFont>
      <p:font typeface="Aptos Display" panose="020B000402020202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Inter" panose="02000503000000020004" pitchFamily="2" charset="0"/>
      <p:regular r:id="rId31"/>
      <p:bold r:id="rId32"/>
      <p:italic r:id="rId33"/>
      <p:boldItalic r:id="rId34"/>
    </p:embeddedFont>
    <p:embeddedFont>
      <p:font typeface="Inter Light" panose="02000503000000020004" pitchFamily="2" charset="0"/>
      <p:regular r:id="rId35"/>
      <p:bold r:id="rId36"/>
      <p:italic r:id="rId37"/>
      <p:boldItalic r:id="rId38"/>
    </p:embeddedFont>
    <p:embeddedFont>
      <p:font typeface="Inter Medium" panose="02000503000000020004" pitchFamily="2" charset="0"/>
      <p:regular r:id="rId39"/>
      <p:bold r:id="rId40"/>
      <p:italic r:id="rId41"/>
      <p:boldItalic r:id="rId42"/>
    </p:embeddedFont>
    <p:embeddedFont>
      <p:font typeface="Quasimoda Bold" pitchFamily="2" charset="77"/>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FFF"/>
    <a:srgbClr val="C7D2FF"/>
    <a:srgbClr val="6680FF"/>
    <a:srgbClr val="353AC5"/>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50"/>
    <p:restoredTop sz="94577"/>
  </p:normalViewPr>
  <p:slideViewPr>
    <p:cSldViewPr snapToGrid="0">
      <p:cViewPr varScale="1">
        <p:scale>
          <a:sx n="112" d="100"/>
          <a:sy n="112" d="100"/>
        </p:scale>
        <p:origin x="3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heme" Target="theme/theme1.xml"/><Relationship Id="rId20" Type="http://schemas.openxmlformats.org/officeDocument/2006/relationships/font" Target="fonts/font2.fntdata"/><Relationship Id="rId41"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383F25E8-5BEA-054F-AB61-63F90C32670F}"/>
    <pc:docChg chg="custSel modSld">
      <pc:chgData name="Nate Armsberry" userId="f8fef281-f395-4cac-91a1-46dac0566877" providerId="ADAL" clId="{383F25E8-5BEA-054F-AB61-63F90C32670F}" dt="2024-12-20T01:13:15.111" v="20" actId="1036"/>
      <pc:docMkLst>
        <pc:docMk/>
      </pc:docMkLst>
      <pc:sldChg chg="modSp mod">
        <pc:chgData name="Nate Armsberry" userId="f8fef281-f395-4cac-91a1-46dac0566877" providerId="ADAL" clId="{383F25E8-5BEA-054F-AB61-63F90C32670F}" dt="2024-12-20T01:13:15.111" v="20" actId="1036"/>
        <pc:sldMkLst>
          <pc:docMk/>
          <pc:sldMk cId="1063072475" sldId="316"/>
        </pc:sldMkLst>
        <pc:spChg chg="mod">
          <ac:chgData name="Nate Armsberry" userId="f8fef281-f395-4cac-91a1-46dac0566877" providerId="ADAL" clId="{383F25E8-5BEA-054F-AB61-63F90C32670F}" dt="2024-12-20T01:13:15.111" v="20" actId="1036"/>
          <ac:spMkLst>
            <pc:docMk/>
            <pc:sldMk cId="1063072475" sldId="316"/>
            <ac:spMk id="2" creationId="{37FB4868-8642-4832-6944-D2B7F5DCE22A}"/>
          </ac:spMkLst>
        </pc:spChg>
        <pc:spChg chg="mod">
          <ac:chgData name="Nate Armsberry" userId="f8fef281-f395-4cac-91a1-46dac0566877" providerId="ADAL" clId="{383F25E8-5BEA-054F-AB61-63F90C32670F}" dt="2024-12-20T01:13:15.111" v="20" actId="1036"/>
          <ac:spMkLst>
            <pc:docMk/>
            <pc:sldMk cId="1063072475" sldId="316"/>
            <ac:spMk id="7" creationId="{67B9C675-171F-7746-9B11-81B5DE122A23}"/>
          </ac:spMkLst>
        </pc:spChg>
      </pc:sldChg>
      <pc:sldChg chg="modSp mod">
        <pc:chgData name="Nate Armsberry" userId="f8fef281-f395-4cac-91a1-46dac0566877" providerId="ADAL" clId="{383F25E8-5BEA-054F-AB61-63F90C32670F}" dt="2024-12-20T01:13:03.228" v="13" actId="20577"/>
        <pc:sldMkLst>
          <pc:docMk/>
          <pc:sldMk cId="249128138" sldId="334"/>
        </pc:sldMkLst>
        <pc:spChg chg="mod">
          <ac:chgData name="Nate Armsberry" userId="f8fef281-f395-4cac-91a1-46dac0566877" providerId="ADAL" clId="{383F25E8-5BEA-054F-AB61-63F90C32670F}" dt="2024-12-20T01:13:03.228" v="13" actId="20577"/>
          <ac:spMkLst>
            <pc:docMk/>
            <pc:sldMk cId="249128138" sldId="334"/>
            <ac:spMk id="3" creationId="{70FB803F-B376-22DE-710F-147422FF04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4270E-346B-7043-8649-04343A1D254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A1B38-18D7-B948-924C-7C1188E57B7C}" type="slidenum">
              <a:rPr lang="en-AU" smtClean="0"/>
              <a:t>‹#›</a:t>
            </a:fld>
            <a:endParaRPr lang="en-AU"/>
          </a:p>
        </p:txBody>
      </p:sp>
    </p:spTree>
    <p:extLst>
      <p:ext uri="{BB962C8B-B14F-4D97-AF65-F5344CB8AC3E}">
        <p14:creationId xmlns:p14="http://schemas.microsoft.com/office/powerpoint/2010/main" val="327082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Title with Subtitle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Bible passage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Bible passage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Large Bible passage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02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9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44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s://publicchristianity.org/video/slavery-in-christian-america/"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56946"/>
            <a:ext cx="12192000" cy="1187350"/>
          </a:xfrm>
        </p:spPr>
        <p:txBody>
          <a:bodyPr anchor="ctr">
            <a:noAutofit/>
          </a:bodyPr>
          <a:lstStyle/>
          <a:p>
            <a:pPr>
              <a:spcAft>
                <a:spcPts val="4800"/>
              </a:spcAft>
            </a:pPr>
            <a:r>
              <a:rPr lang="en-US" sz="8800" dirty="0">
                <a:solidFill>
                  <a:schemeClr val="bg1"/>
                </a:solidFill>
                <a:latin typeface="Quasimoda Bold" pitchFamily="2" charset="77"/>
                <a:ea typeface="Helvetica Neue" panose="02000503000000020004" pitchFamily="2" charset="0"/>
                <a:cs typeface="Helvetica Neue" panose="02000503000000020004" pitchFamily="2" charset="0"/>
              </a:rPr>
              <a:t>SLAVERY</a:t>
            </a:r>
            <a:endParaRPr lang="en-US" sz="88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23772"/>
            <a:ext cx="12192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In “Christian” America</a:t>
            </a:r>
            <a:endParaRPr kumimoji="0" lang="en-AU" sz="3600" b="0" i="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cs typeface="+mn-cs"/>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42970AF3-FE47-BA4F-9AE4-AA815E56484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rcRect l="13" t="5875" r="-1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86C4A0C-2574-9B47-B6A1-DCD07FFF0663}"/>
              </a:ext>
            </a:extLst>
          </p:cNvPr>
          <p:cNvSpPr/>
          <p:nvPr/>
        </p:nvSpPr>
        <p:spPr>
          <a:xfrm>
            <a:off x="1" y="5965716"/>
            <a:ext cx="12192000" cy="734785"/>
          </a:xfrm>
          <a:prstGeom prst="rect">
            <a:avLst/>
          </a:prstGeom>
          <a:solidFill>
            <a:schemeClr val="tx1">
              <a:alpha val="615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28B47F79-4CC4-8B4A-BBD9-E77055A3DF79}"/>
              </a:ext>
            </a:extLst>
          </p:cNvPr>
          <p:cNvSpPr txBox="1"/>
          <p:nvPr/>
        </p:nvSpPr>
        <p:spPr>
          <a:xfrm>
            <a:off x="343662" y="6148442"/>
            <a:ext cx="11504675" cy="369332"/>
          </a:xfrm>
          <a:prstGeom prst="rect">
            <a:avLst/>
          </a:prstGeom>
          <a:noFill/>
        </p:spPr>
        <p:txBody>
          <a:bodyPr wrap="square" rtlCol="0">
            <a:spAutoFit/>
          </a:bodyPr>
          <a:lstStyle/>
          <a:p>
            <a:pPr algn="r"/>
            <a:r>
              <a:rPr lang="en-AU" b="0" dirty="0">
                <a:solidFill>
                  <a:schemeClr val="bg1"/>
                </a:solidFill>
                <a:effectLst/>
                <a:latin typeface="Quasimoda Bold" pitchFamily="2" charset="77"/>
              </a:rPr>
              <a:t>HARRISBURG, PA – MARCH 2012</a:t>
            </a:r>
            <a:endParaRPr lang="en-AU" b="1" dirty="0">
              <a:solidFill>
                <a:schemeClr val="bg1"/>
              </a:solidFill>
              <a:latin typeface="Quasimoda Bold" pitchFamily="2" charset="77"/>
            </a:endParaRPr>
          </a:p>
        </p:txBody>
      </p:sp>
      <p:pic>
        <p:nvPicPr>
          <p:cNvPr id="7" name="Picture 6" descr="A blue x and a white circle&#10;&#10;Description automatically generated with medium confidence">
            <a:extLst>
              <a:ext uri="{FF2B5EF4-FFF2-40B4-BE49-F238E27FC236}">
                <a16:creationId xmlns:a16="http://schemas.microsoft.com/office/drawing/2014/main" id="{F4695A54-ECFF-F347-A798-823E4E312792}"/>
              </a:ext>
            </a:extLst>
          </p:cNvPr>
          <p:cNvPicPr>
            <a:picLocks noChangeAspect="1"/>
          </p:cNvPicPr>
          <p:nvPr/>
        </p:nvPicPr>
        <p:blipFill>
          <a:blip r:embed="rId4">
            <a:alphaModFix amt="70000"/>
          </a:blip>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254114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866775" y="487136"/>
            <a:ext cx="10458449" cy="5170705"/>
          </a:xfrm>
        </p:spPr>
        <p:txBody>
          <a:bodyPr>
            <a:noAutofit/>
          </a:bodyPr>
          <a:lstStyle/>
          <a:p>
            <a:pPr algn="l">
              <a:lnSpc>
                <a:spcPct val="130000"/>
              </a:lnSpc>
            </a:pP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3.22</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Slaves, obey your earthly masters in everything you do. Try to please them all the time, not just when they are watching you. Serve them sincerely because of your reverent fear of the Lord.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23</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Work willingly at whatever you do, as though you were working for the Lord rather than for people.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24</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Remember that the Lord will give you an inheritance as your reward, and that the Master you are serving is Christ.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25</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if you do what is wrong, you will be paid back for the wrong you have done. For God has no favourites.</a:t>
            </a:r>
          </a:p>
          <a:p>
            <a:pPr algn="l">
              <a:lnSpc>
                <a:spcPct val="130000"/>
              </a:lnSpc>
            </a:pP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4.1</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Masters, be just and fair to your slaves. Remember that you also have a Master – in heaven.</a:t>
            </a:r>
          </a:p>
          <a:p>
            <a:pPr algn="l">
              <a:lnSpc>
                <a:spcPct val="130000"/>
              </a:lnSpc>
            </a:pPr>
            <a:endPar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cs typeface="+mn-cs"/>
              </a:rPr>
              <a:t>COLOSSIANS 3 – 4 (NLT)</a:t>
            </a:r>
          </a:p>
        </p:txBody>
      </p:sp>
    </p:spTree>
    <p:extLst>
      <p:ext uri="{BB962C8B-B14F-4D97-AF65-F5344CB8AC3E}">
        <p14:creationId xmlns:p14="http://schemas.microsoft.com/office/powerpoint/2010/main" val="249128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688978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0FA7F-1A84-BC4C-A456-FFC2FD37F2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4887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6FF9E-652B-C443-80F5-1B62696B2DED}"/>
              </a:ext>
            </a:extLst>
          </p:cNvPr>
          <p:cNvPicPr>
            <a:picLocks noChangeAspect="1"/>
          </p:cNvPicPr>
          <p:nvPr/>
        </p:nvPicPr>
        <p:blipFill>
          <a:blip r:embed="rId2"/>
          <a:stretch>
            <a:fillRect/>
          </a:stretch>
        </p:blipFill>
        <p:spPr>
          <a:xfrm>
            <a:off x="904755" y="2890078"/>
            <a:ext cx="10475089" cy="1423302"/>
          </a:xfrm>
          <a:prstGeom prst="rect">
            <a:avLst/>
          </a:prstGeom>
        </p:spPr>
      </p:pic>
      <p:pic>
        <p:nvPicPr>
          <p:cNvPr id="3" name="Picture 2" descr="A blue x on a black background&#10;&#10;Description automatically generated">
            <a:extLst>
              <a:ext uri="{FF2B5EF4-FFF2-40B4-BE49-F238E27FC236}">
                <a16:creationId xmlns:a16="http://schemas.microsoft.com/office/drawing/2014/main" id="{5664873D-DC05-E44E-9F23-BB653D144E46}"/>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538741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erson with a tattoo on his back&#10;&#10;Description automatically generated">
            <a:extLst>
              <a:ext uri="{FF2B5EF4-FFF2-40B4-BE49-F238E27FC236}">
                <a16:creationId xmlns:a16="http://schemas.microsoft.com/office/drawing/2014/main" id="{199E1D63-0C3E-274C-9280-C48A05BF3036}"/>
              </a:ext>
            </a:extLst>
          </p:cNvPr>
          <p:cNvPicPr>
            <a:picLocks noChangeAspect="1"/>
          </p:cNvPicPr>
          <p:nvPr/>
        </p:nvPicPr>
        <p:blipFill>
          <a:blip r:embed="rId2"/>
          <a:srcRect r="3489" b="-1"/>
          <a:stretch/>
        </p:blipFill>
        <p:spPr>
          <a:xfrm>
            <a:off x="0" y="0"/>
            <a:ext cx="4000500" cy="6870465"/>
          </a:xfrm>
          <a:prstGeom prst="rect">
            <a:avLst/>
          </a:prstGeom>
        </p:spPr>
      </p:pic>
      <p:pic>
        <p:nvPicPr>
          <p:cNvPr id="8" name="Picture 7" descr="A blue x and a white circle&#10;&#10;Description automatically generated with medium confidence">
            <a:extLst>
              <a:ext uri="{FF2B5EF4-FFF2-40B4-BE49-F238E27FC236}">
                <a16:creationId xmlns:a16="http://schemas.microsoft.com/office/drawing/2014/main" id="{0DD35899-C30A-DE45-B610-DACD590E03D1}"/>
              </a:ext>
            </a:extLst>
          </p:cNvPr>
          <p:cNvPicPr>
            <a:picLocks noChangeAspect="1"/>
          </p:cNvPicPr>
          <p:nvPr/>
        </p:nvPicPr>
        <p:blipFill>
          <a:blip r:embed="rId3">
            <a:alphaModFix amt="70000"/>
          </a:blip>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3079141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erson with a tattoo on his back&#10;&#10;Description automatically generated">
            <a:extLst>
              <a:ext uri="{FF2B5EF4-FFF2-40B4-BE49-F238E27FC236}">
                <a16:creationId xmlns:a16="http://schemas.microsoft.com/office/drawing/2014/main" id="{199E1D63-0C3E-274C-9280-C48A05BF3036}"/>
              </a:ext>
            </a:extLst>
          </p:cNvPr>
          <p:cNvPicPr>
            <a:picLocks noChangeAspect="1"/>
          </p:cNvPicPr>
          <p:nvPr/>
        </p:nvPicPr>
        <p:blipFill>
          <a:blip r:embed="rId2"/>
          <a:srcRect r="3489" b="-1"/>
          <a:stretch/>
        </p:blipFill>
        <p:spPr>
          <a:xfrm>
            <a:off x="0" y="0"/>
            <a:ext cx="4000500" cy="6870465"/>
          </a:xfrm>
          <a:prstGeom prst="rect">
            <a:avLst/>
          </a:prstGeom>
        </p:spPr>
      </p:pic>
      <p:pic>
        <p:nvPicPr>
          <p:cNvPr id="3" name="Picture 2" descr="A group of people standing in a field&#10;&#10;Description automatically generated">
            <a:extLst>
              <a:ext uri="{FF2B5EF4-FFF2-40B4-BE49-F238E27FC236}">
                <a16:creationId xmlns:a16="http://schemas.microsoft.com/office/drawing/2014/main" id="{259FF825-2A49-484B-862D-1CD92B456792}"/>
              </a:ext>
            </a:extLst>
          </p:cNvPr>
          <p:cNvPicPr>
            <a:picLocks noChangeAspect="1"/>
          </p:cNvPicPr>
          <p:nvPr/>
        </p:nvPicPr>
        <p:blipFill rotWithShape="1">
          <a:blip r:embed="rId3"/>
          <a:srcRect l="275" r="10146" b="-1"/>
          <a:stretch/>
        </p:blipFill>
        <p:spPr>
          <a:xfrm>
            <a:off x="4000500" y="0"/>
            <a:ext cx="8191500" cy="6858339"/>
          </a:xfrm>
          <a:prstGeom prst="rect">
            <a:avLst/>
          </a:prstGeom>
        </p:spPr>
      </p:pic>
      <p:cxnSp>
        <p:nvCxnSpPr>
          <p:cNvPr id="4" name="Straight Connector 3">
            <a:extLst>
              <a:ext uri="{FF2B5EF4-FFF2-40B4-BE49-F238E27FC236}">
                <a16:creationId xmlns:a16="http://schemas.microsoft.com/office/drawing/2014/main" id="{57AE8308-3D2C-9E44-8C26-25A8A81DE77A}"/>
              </a:ext>
            </a:extLst>
          </p:cNvPr>
          <p:cNvCxnSpPr/>
          <p:nvPr/>
        </p:nvCxnSpPr>
        <p:spPr>
          <a:xfrm>
            <a:off x="4098474" y="0"/>
            <a:ext cx="0" cy="6870465"/>
          </a:xfrm>
          <a:prstGeom prst="line">
            <a:avLst/>
          </a:prstGeom>
          <a:ln w="203200"/>
        </p:spPr>
        <p:style>
          <a:lnRef idx="2">
            <a:schemeClr val="dk1"/>
          </a:lnRef>
          <a:fillRef idx="0">
            <a:schemeClr val="dk1"/>
          </a:fillRef>
          <a:effectRef idx="1">
            <a:schemeClr val="dk1"/>
          </a:effectRef>
          <a:fontRef idx="minor">
            <a:schemeClr val="tx1"/>
          </a:fontRef>
        </p:style>
      </p:cxnSp>
      <p:pic>
        <p:nvPicPr>
          <p:cNvPr id="6" name="Picture 5" descr="A blue x and a white circle&#10;&#10;Description automatically generated with medium confidence">
            <a:extLst>
              <a:ext uri="{FF2B5EF4-FFF2-40B4-BE49-F238E27FC236}">
                <a16:creationId xmlns:a16="http://schemas.microsoft.com/office/drawing/2014/main" id="{7A9E988C-93BA-064D-8092-F65FD8F9166C}"/>
              </a:ext>
            </a:extLst>
          </p:cNvPr>
          <p:cNvPicPr>
            <a:picLocks noChangeAspect="1"/>
          </p:cNvPicPr>
          <p:nvPr/>
        </p:nvPicPr>
        <p:blipFill>
          <a:blip r:embed="rId4">
            <a:alphaModFix amt="70000"/>
          </a:blip>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1343713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erson with a tattoo on his back&#10;&#10;Description automatically generated">
            <a:extLst>
              <a:ext uri="{FF2B5EF4-FFF2-40B4-BE49-F238E27FC236}">
                <a16:creationId xmlns:a16="http://schemas.microsoft.com/office/drawing/2014/main" id="{199E1D63-0C3E-274C-9280-C48A05BF3036}"/>
              </a:ext>
            </a:extLst>
          </p:cNvPr>
          <p:cNvPicPr>
            <a:picLocks noChangeAspect="1"/>
          </p:cNvPicPr>
          <p:nvPr/>
        </p:nvPicPr>
        <p:blipFill>
          <a:blip r:embed="rId2"/>
          <a:srcRect r="3489" b="-1"/>
          <a:stretch/>
        </p:blipFill>
        <p:spPr>
          <a:xfrm>
            <a:off x="0" y="0"/>
            <a:ext cx="4000500" cy="6870465"/>
          </a:xfrm>
          <a:prstGeom prst="rect">
            <a:avLst/>
          </a:prstGeom>
        </p:spPr>
      </p:pic>
      <p:pic>
        <p:nvPicPr>
          <p:cNvPr id="3" name="Picture 2" descr="A group of people standing in a field&#10;&#10;Description automatically generated">
            <a:extLst>
              <a:ext uri="{FF2B5EF4-FFF2-40B4-BE49-F238E27FC236}">
                <a16:creationId xmlns:a16="http://schemas.microsoft.com/office/drawing/2014/main" id="{259FF825-2A49-484B-862D-1CD92B456792}"/>
              </a:ext>
            </a:extLst>
          </p:cNvPr>
          <p:cNvPicPr>
            <a:picLocks noChangeAspect="1"/>
          </p:cNvPicPr>
          <p:nvPr/>
        </p:nvPicPr>
        <p:blipFill rotWithShape="1">
          <a:blip r:embed="rId3"/>
          <a:srcRect l="275" r="10146" b="-1"/>
          <a:stretch/>
        </p:blipFill>
        <p:spPr>
          <a:xfrm>
            <a:off x="4000500" y="0"/>
            <a:ext cx="8191500" cy="6858339"/>
          </a:xfrm>
          <a:prstGeom prst="rect">
            <a:avLst/>
          </a:prstGeom>
        </p:spPr>
      </p:pic>
      <p:cxnSp>
        <p:nvCxnSpPr>
          <p:cNvPr id="6" name="Straight Connector 5">
            <a:extLst>
              <a:ext uri="{FF2B5EF4-FFF2-40B4-BE49-F238E27FC236}">
                <a16:creationId xmlns:a16="http://schemas.microsoft.com/office/drawing/2014/main" id="{3B216DED-2C11-0F40-AE4A-75CE3AD1CE95}"/>
              </a:ext>
            </a:extLst>
          </p:cNvPr>
          <p:cNvCxnSpPr/>
          <p:nvPr/>
        </p:nvCxnSpPr>
        <p:spPr>
          <a:xfrm>
            <a:off x="4098474" y="0"/>
            <a:ext cx="0" cy="6870465"/>
          </a:xfrm>
          <a:prstGeom prst="line">
            <a:avLst/>
          </a:prstGeom>
          <a:ln w="203200"/>
        </p:spPr>
        <p:style>
          <a:lnRef idx="2">
            <a:schemeClr val="dk1"/>
          </a:lnRef>
          <a:fillRef idx="0">
            <a:schemeClr val="dk1"/>
          </a:fillRef>
          <a:effectRef idx="1">
            <a:schemeClr val="dk1"/>
          </a:effectRef>
          <a:fontRef idx="minor">
            <a:schemeClr val="tx1"/>
          </a:fontRef>
        </p:style>
      </p:cxnSp>
      <p:pic>
        <p:nvPicPr>
          <p:cNvPr id="7" name="Picture 6" descr="A black and white advertisement&#10;&#10;Description automatically generated">
            <a:extLst>
              <a:ext uri="{FF2B5EF4-FFF2-40B4-BE49-F238E27FC236}">
                <a16:creationId xmlns:a16="http://schemas.microsoft.com/office/drawing/2014/main" id="{9BDD6F2A-52CF-D849-85BA-8B9C1CAF6F05}"/>
              </a:ext>
            </a:extLst>
          </p:cNvPr>
          <p:cNvPicPr>
            <a:picLocks noChangeAspect="1"/>
          </p:cNvPicPr>
          <p:nvPr/>
        </p:nvPicPr>
        <p:blipFill rotWithShape="1">
          <a:blip r:embed="rId4"/>
          <a:srcRect l="4581" r="3642"/>
          <a:stretch/>
        </p:blipFill>
        <p:spPr>
          <a:xfrm>
            <a:off x="3679371" y="355279"/>
            <a:ext cx="4833257" cy="6147441"/>
          </a:xfrm>
          <a:prstGeom prst="rect">
            <a:avLst/>
          </a:prstGeom>
          <a:ln>
            <a:noFill/>
          </a:ln>
          <a:effectLst>
            <a:outerShdw blurRad="63500" dist="190500" dir="2700000" algn="tl" rotWithShape="0">
              <a:prstClr val="black">
                <a:alpha val="40000"/>
              </a:prstClr>
            </a:outerShdw>
          </a:effectLst>
        </p:spPr>
      </p:pic>
      <p:pic>
        <p:nvPicPr>
          <p:cNvPr id="8" name="Picture 7" descr="A blue x and a white circle&#10;&#10;Description automatically generated with medium confidence">
            <a:extLst>
              <a:ext uri="{FF2B5EF4-FFF2-40B4-BE49-F238E27FC236}">
                <a16:creationId xmlns:a16="http://schemas.microsoft.com/office/drawing/2014/main" id="{6DE869A1-52B7-7E41-8F3F-4A4FE4623876}"/>
              </a:ext>
            </a:extLst>
          </p:cNvPr>
          <p:cNvPicPr>
            <a:picLocks noChangeAspect="1"/>
          </p:cNvPicPr>
          <p:nvPr/>
        </p:nvPicPr>
        <p:blipFill>
          <a:blip r:embed="rId5">
            <a:alphaModFix amt="70000"/>
          </a:blip>
          <a:stretch>
            <a:fillRect/>
          </a:stretch>
        </p:blipFill>
        <p:spPr>
          <a:xfrm>
            <a:off x="392793" y="6110513"/>
            <a:ext cx="1702012" cy="431800"/>
          </a:xfrm>
          <a:prstGeom prst="rect">
            <a:avLst/>
          </a:prstGeom>
        </p:spPr>
      </p:pic>
    </p:spTree>
    <p:extLst>
      <p:ext uri="{BB962C8B-B14F-4D97-AF65-F5344CB8AC3E}">
        <p14:creationId xmlns:p14="http://schemas.microsoft.com/office/powerpoint/2010/main" val="119878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AA624897-A442-3B48-86AE-D05652A84679}"/>
              </a:ext>
            </a:extLst>
          </p:cNvPr>
          <p:cNvPicPr>
            <a:picLocks noChangeAspect="1"/>
          </p:cNvPicPr>
          <p:nvPr/>
        </p:nvPicPr>
        <p:blipFill>
          <a:blip r:embed="rId4"/>
          <a:stretch>
            <a:fillRect/>
          </a:stretch>
        </p:blipFill>
        <p:spPr>
          <a:xfrm>
            <a:off x="1756708" y="640281"/>
            <a:ext cx="8676710" cy="4916802"/>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7E7EC850-EF59-6A46-A63E-C9AAEE30BB30}"/>
              </a:ext>
            </a:extLst>
          </p:cNvPr>
          <p:cNvSpPr txBox="1"/>
          <p:nvPr/>
        </p:nvSpPr>
        <p:spPr>
          <a:xfrm>
            <a:off x="5856789" y="6110513"/>
            <a:ext cx="5942417"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Calibri" panose="020F0502020204030204" pitchFamily="34" charset="0"/>
              </a:rPr>
              <a:t>SLAVERY IN “CHRISTIAN” AMERICA</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1160570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2"/>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3">
            <a:alphaModFix amt="35000"/>
          </a:blip>
          <a:srcRect b="23639"/>
          <a:stretch/>
        </p:blipFill>
        <p:spPr>
          <a:xfrm>
            <a:off x="552256" y="1007159"/>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601111" y="854528"/>
            <a:ext cx="7804150" cy="4015004"/>
          </a:xfrm>
        </p:spPr>
        <p:txBody>
          <a:bodyPr>
            <a:noAutofit/>
          </a:bodyPr>
          <a:lstStyle/>
          <a:p>
            <a:pPr>
              <a:lnSpc>
                <a:spcPct val="130000"/>
              </a:lnSpc>
            </a:pPr>
            <a:r>
              <a:rPr lang="en-US" sz="2800" dirty="0">
                <a:solidFill>
                  <a:schemeClr val="bg1"/>
                </a:solidFill>
                <a:latin typeface="Inter" panose="02000503000000020004" pitchFamily="2" charset="0"/>
                <a:ea typeface="Inter" panose="02000503000000020004" pitchFamily="2" charset="0"/>
                <a:cs typeface="Calibri" panose="020F0502020204030204" pitchFamily="34" charset="0"/>
              </a:rPr>
              <a:t>I love the pure, peaceable, and impartial Christianity of Christ: I therefore hate the corrupt, slave-holding, women-whipping, cradle-plundering, partial and hypocritical Christianity of the land. Indeed, I can see no reason but the most deceitful one, for calling the religion of the land Christianity.</a:t>
            </a:r>
            <a:endParaRPr lang="en-AU" sz="2800" b="0" i="0" dirty="0">
              <a:solidFill>
                <a:schemeClr val="bg1"/>
              </a:solidFill>
              <a:effectLst/>
              <a:latin typeface="Inter" panose="02000503000000020004" pitchFamily="2" charset="0"/>
              <a:ea typeface="Inter" panose="02000503000000020004" pitchFamily="2" charset="0"/>
              <a:cs typeface="Calibri" panose="020F0502020204030204" pitchFamily="34" charset="0"/>
            </a:endParaRPr>
          </a:p>
        </p:txBody>
      </p:sp>
      <p:pic>
        <p:nvPicPr>
          <p:cNvPr id="1026" name="Picture 2" descr="Maryland Icon: Frederick Douglass - Preservation Maryland">
            <a:extLst>
              <a:ext uri="{FF2B5EF4-FFF2-40B4-BE49-F238E27FC236}">
                <a16:creationId xmlns:a16="http://schemas.microsoft.com/office/drawing/2014/main" id="{95FA7521-2DC1-1F4D-A28E-8EC8FD318A1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826" b="92321" l="10000" r="90000">
                        <a14:foregroundMark x1="37750" y1="26962" x2="39875" y2="19113"/>
                        <a14:foregroundMark x1="39875" y1="19113" x2="43625" y2="12457"/>
                        <a14:foregroundMark x1="43625" y1="12457" x2="48625" y2="10922"/>
                        <a14:foregroundMark x1="48625" y1="10922" x2="54750" y2="13140"/>
                        <a14:foregroundMark x1="54750" y1="13140" x2="60250" y2="26109"/>
                        <a14:foregroundMark x1="60250" y1="26109" x2="60375" y2="28498"/>
                        <a14:foregroundMark x1="34625" y1="24061" x2="37625" y2="17747"/>
                        <a14:foregroundMark x1="37625" y1="17747" x2="41375" y2="14334"/>
                        <a14:foregroundMark x1="42500" y1="12116" x2="49375" y2="8532"/>
                        <a14:foregroundMark x1="52750" y1="8020" x2="51625" y2="7338"/>
                        <a14:foregroundMark x1="45375" y1="42662" x2="56000" y2="70307"/>
                        <a14:foregroundMark x1="31625" y1="94710" x2="45375" y2="97270"/>
                        <a14:foregroundMark x1="45375" y1="97270" x2="62875" y2="92150"/>
                        <a14:foregroundMark x1="62875" y1="92150" x2="74500" y2="92321"/>
                        <a14:foregroundMark x1="48875" y1="7679" x2="41625" y2="12116"/>
                        <a14:foregroundMark x1="33750" y1="31741" x2="34875" y2="36348"/>
                        <a14:foregroundMark x1="34750" y1="22014" x2="33875" y2="25768"/>
                        <a14:foregroundMark x1="50125" y1="6826" x2="54875" y2="8874"/>
                        <a14:foregroundMark x1="55000" y1="8191" x2="53625" y2="7679"/>
                      </a14:backgroundRemoval>
                    </a14:imgEffect>
                  </a14:imgLayer>
                </a14:imgProps>
              </a:ext>
              <a:ext uri="{28A0092B-C50C-407E-A947-70E740481C1C}">
                <a14:useLocalDpi xmlns:a14="http://schemas.microsoft.com/office/drawing/2010/main" val="0"/>
              </a:ext>
            </a:extLst>
          </a:blip>
          <a:srcRect r="16629" b="8721"/>
          <a:stretch/>
        </p:blipFill>
        <p:spPr bwMode="auto">
          <a:xfrm>
            <a:off x="8191916" y="3650218"/>
            <a:ext cx="4000084" cy="32077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B45BC2-5B64-A645-BE45-41C44A05C64E}"/>
              </a:ext>
            </a:extLst>
          </p:cNvPr>
          <p:cNvSpPr txBox="1"/>
          <p:nvPr/>
        </p:nvSpPr>
        <p:spPr>
          <a:xfrm>
            <a:off x="5856790" y="6110513"/>
            <a:ext cx="2992054"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FREDERICK DOUGLAS</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3697108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866775" y="315686"/>
            <a:ext cx="10458449" cy="5170705"/>
          </a:xfrm>
        </p:spPr>
        <p:txBody>
          <a:bodyPr>
            <a:noAutofit/>
          </a:bodyPr>
          <a:lstStyle/>
          <a:p>
            <a:pPr algn="l">
              <a:lnSpc>
                <a:spcPct val="130000"/>
              </a:lnSpc>
            </a:pP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Look here, you rich people: Weep and groan with anguish because of all the terrible troubles ahead of you.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Your wealth is rotting away, and your fine clothes are moth-eaten rags.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Your gold and silver are corroded. The very wealth you were counting on will eat away your flesh like fire. This corroded treasure you have hoarded will testify against you on the day of judgment.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listen! Hear the cries of the field workers whom you have cheated of their pay. The cries of those who harvest your fields have reached the ears of the Lord of Heaven’s Armies.</a:t>
            </a:r>
          </a:p>
          <a:p>
            <a:pPr algn="l">
              <a:lnSpc>
                <a:spcPct val="130000"/>
              </a:lnSpc>
            </a:pP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5</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You have spent your years on earth in luxury, satisfying your every desire. You have fattened yourselves for the day of slaughter. </a:t>
            </a:r>
            <a:r>
              <a:rPr lang="en-AU" sz="23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6</a:t>
            </a:r>
            <a:r>
              <a:rPr lang="en-AU" sz="23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You have condemned and killed innocent people, who do not resist you.</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cs typeface="+mn-cs"/>
              </a:rPr>
              <a:t>JAMES 5 (NLT)</a:t>
            </a:r>
          </a:p>
        </p:txBody>
      </p:sp>
    </p:spTree>
    <p:extLst>
      <p:ext uri="{BB962C8B-B14F-4D97-AF65-F5344CB8AC3E}">
        <p14:creationId xmlns:p14="http://schemas.microsoft.com/office/powerpoint/2010/main" val="3208037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653745" y="1030218"/>
            <a:ext cx="8859795" cy="4293362"/>
          </a:xfrm>
        </p:spPr>
        <p:txBody>
          <a:bodyPr>
            <a:noAutofit/>
          </a:bodyPr>
          <a:lstStyle/>
          <a:p>
            <a:pPr algn="l">
              <a:lnSpc>
                <a:spcPct val="130000"/>
              </a:lnSpc>
            </a:pP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26</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you are all children of God through faith in Christ Jesus. </a:t>
            </a: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27</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all who have been united with Christ in baptism have put on Christ, like putting on new clothes. </a:t>
            </a: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28</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There is no longer Jew or Gentile, slave or free, male and female. For you are all one in Christ Jesus.</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cs typeface="+mn-cs"/>
              </a:rPr>
              <a:t>GALATIANS 3 (NLT)</a:t>
            </a:r>
          </a:p>
        </p:txBody>
      </p:sp>
    </p:spTree>
    <p:extLst>
      <p:ext uri="{BB962C8B-B14F-4D97-AF65-F5344CB8AC3E}">
        <p14:creationId xmlns:p14="http://schemas.microsoft.com/office/powerpoint/2010/main" val="20854401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1A90A2-CB9E-4304-B3EB-23599B44014D}">
  <ds:schemaRefs>
    <ds:schemaRef ds:uri="http://purl.org/dc/elements/1.1/"/>
    <ds:schemaRef ds:uri="http://www.w3.org/XML/1998/namespace"/>
    <ds:schemaRef ds:uri="http://purl.org/dc/terms/"/>
    <ds:schemaRef ds:uri="http://schemas.openxmlformats.org/package/2006/metadata/core-properties"/>
    <ds:schemaRef ds:uri="http://schemas.microsoft.com/office/2006/documentManagement/types"/>
    <ds:schemaRef ds:uri="5661967f-e2ac-499a-9bcc-291dead05cda"/>
    <ds:schemaRef ds:uri="77645853-307d-4b05-be0b-9da5414d87ee"/>
    <ds:schemaRef ds:uri="http://schemas.microsoft.com/office/2006/metadata/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0FC98FC-22EE-44D3-BF73-E1CBA0825F04}">
  <ds:schemaRefs>
    <ds:schemaRef ds:uri="http://schemas.microsoft.com/sharepoint/v3/contenttype/forms"/>
  </ds:schemaRefs>
</ds:datastoreItem>
</file>

<file path=customXml/itemProps3.xml><?xml version="1.0" encoding="utf-8"?>
<ds:datastoreItem xmlns:ds="http://schemas.openxmlformats.org/officeDocument/2006/customXml" ds:itemID="{C3008FF3-558F-467F-8B00-02E76EEB35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10296</TotalTime>
  <Words>480</Words>
  <Application>Microsoft Macintosh PowerPoint</Application>
  <PresentationFormat>Widescreen</PresentationFormat>
  <Paragraphs>29</Paragraphs>
  <Slides>13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Quasimoda Bold</vt:lpstr>
      <vt:lpstr>Inter</vt:lpstr>
      <vt:lpstr>Aptos</vt:lpstr>
      <vt:lpstr>Calibri</vt:lpstr>
      <vt:lpstr>Arial</vt:lpstr>
      <vt:lpstr>Inter Light</vt:lpstr>
      <vt:lpstr>Inter Medium</vt:lpstr>
      <vt:lpstr>Aptos Display</vt:lpstr>
      <vt:lpstr>Office Theme</vt:lpstr>
      <vt:lpstr>SLAVERY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30</cp:revision>
  <dcterms:created xsi:type="dcterms:W3CDTF">2024-10-01T23:56:46Z</dcterms:created>
  <dcterms:modified xsi:type="dcterms:W3CDTF">2025-02-27T02:20:35Z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