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67" r:id="rId5"/>
    <p:sldId id="258" r:id="rId6"/>
    <p:sldId id="262" r:id="rId7"/>
    <p:sldId id="261" r:id="rId8"/>
    <p:sldId id="317" r:id="rId9"/>
    <p:sldId id="325" r:id="rId10"/>
    <p:sldId id="308" r:id="rId11"/>
    <p:sldId id="309" r:id="rId12"/>
    <p:sldId id="310" r:id="rId13"/>
    <p:sldId id="314" r:id="rId14"/>
    <p:sldId id="332" r:id="rId15"/>
    <p:sldId id="303" r:id="rId16"/>
    <p:sldId id="306" r:id="rId17"/>
    <p:sldId id="305" r:id="rId18"/>
    <p:sldId id="304" r:id="rId19"/>
    <p:sldId id="259" r:id="rId20"/>
    <p:sldId id="270" r:id="rId21"/>
    <p:sldId id="301" r:id="rId22"/>
    <p:sldId id="302" r:id="rId23"/>
    <p:sldId id="311" r:id="rId24"/>
    <p:sldId id="333" r:id="rId25"/>
  </p:sldIdLst>
  <p:sldSz cx="12192000" cy="6858000"/>
  <p:notesSz cx="6858000" cy="9144000"/>
  <p:embeddedFontLst>
    <p:embeddedFont>
      <p:font typeface="Aptos" panose="020B0004020202020204" pitchFamily="34" charset="0"/>
      <p:regular r:id="rId27"/>
      <p:bold r:id="rId28"/>
      <p:italic r:id="rId29"/>
      <p:boldItalic r:id="rId30"/>
    </p:embeddedFont>
    <p:embeddedFont>
      <p:font typeface="Aptos Display"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italic r:id="rId41"/>
      <p:boldItalic r:id="rId42"/>
    </p:embeddedFont>
    <p:embeddedFont>
      <p:font typeface="Inter Medium" panose="02000503000000020004" pitchFamily="2" charset="0"/>
      <p:regular r:id="rId43"/>
      <p:bold r:id="rId44"/>
      <p:italic r:id="rId45"/>
      <p:boldItalic r:id="rId46"/>
    </p:embeddedFont>
    <p:embeddedFont>
      <p:font typeface="Quasimoda Bold" pitchFamily="2" charset="77"/>
      <p:bold r:id="rId47"/>
    </p:embeddedFont>
    <p:embeddedFont>
      <p:font typeface="Quasimoda Medium" pitchFamily="2" charset="7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AC5"/>
    <a:srgbClr val="C7D2FF"/>
    <a:srgbClr val="6680FF"/>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1"/>
    <p:restoredTop sz="94577"/>
  </p:normalViewPr>
  <p:slideViewPr>
    <p:cSldViewPr snapToGrid="0">
      <p:cViewPr varScale="1">
        <p:scale>
          <a:sx n="109" d="100"/>
          <a:sy n="109" d="100"/>
        </p:scale>
        <p:origin x="216"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Title</a:t>
            </a:r>
          </a:p>
        </p:txBody>
      </p:sp>
      <p:sp>
        <p:nvSpPr>
          <p:cNvPr id="4" name="Slide Number Placeholder 3"/>
          <p:cNvSpPr>
            <a:spLocks noGrp="1"/>
          </p:cNvSpPr>
          <p:nvPr>
            <p:ph type="sldNum" sz="quarter" idx="5"/>
          </p:nvPr>
        </p:nvSpPr>
        <p:spPr/>
        <p:txBody>
          <a:bodyPr/>
          <a:lstStyle/>
          <a:p>
            <a:fld id="{FBE2CA7A-6531-2A40-889C-507ED0E3DD59}" type="slidenum">
              <a:rPr lang="en-AU" smtClean="0"/>
              <a:t>1</a:t>
            </a:fld>
            <a:endParaRPr lang="en-AU"/>
          </a:p>
        </p:txBody>
      </p:sp>
    </p:spTree>
    <p:extLst>
      <p:ext uri="{BB962C8B-B14F-4D97-AF65-F5344CB8AC3E}">
        <p14:creationId xmlns:p14="http://schemas.microsoft.com/office/powerpoint/2010/main" val="2460233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28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260926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360275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218170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discussion questions</a:t>
            </a:r>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225648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Quote</a:t>
            </a:r>
          </a:p>
        </p:txBody>
      </p:sp>
      <p:sp>
        <p:nvSpPr>
          <p:cNvPr id="4" name="Slide Number Placeholder 3"/>
          <p:cNvSpPr>
            <a:spLocks noGrp="1"/>
          </p:cNvSpPr>
          <p:nvPr>
            <p:ph type="sldNum" sz="quarter" idx="5"/>
          </p:nvPr>
        </p:nvSpPr>
        <p:spPr/>
        <p:txBody>
          <a:bodyPr/>
          <a:lstStyle/>
          <a:p>
            <a:fld id="{FBE2CA7A-6531-2A40-889C-507ED0E3DD59}" type="slidenum">
              <a:rPr lang="en-AU" smtClean="0"/>
              <a:t>16</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for activity</a:t>
            </a:r>
          </a:p>
        </p:txBody>
      </p:sp>
      <p:sp>
        <p:nvSpPr>
          <p:cNvPr id="4" name="Slide Number Placeholder 3"/>
          <p:cNvSpPr>
            <a:spLocks noGrp="1"/>
          </p:cNvSpPr>
          <p:nvPr>
            <p:ph type="sldNum" sz="quarter" idx="5"/>
          </p:nvPr>
        </p:nvSpPr>
        <p:spPr/>
        <p:txBody>
          <a:bodyPr/>
          <a:lstStyle/>
          <a:p>
            <a:fld id="{FBE2CA7A-6531-2A40-889C-507ED0E3DD59}" type="slidenum">
              <a:rPr lang="en-AU" smtClean="0"/>
              <a:t>17</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Quote</a:t>
            </a:r>
          </a:p>
        </p:txBody>
      </p:sp>
      <p:sp>
        <p:nvSpPr>
          <p:cNvPr id="4" name="Slide Number Placeholder 3"/>
          <p:cNvSpPr>
            <a:spLocks noGrp="1"/>
          </p:cNvSpPr>
          <p:nvPr>
            <p:ph type="sldNum" sz="quarter" idx="5"/>
          </p:nvPr>
        </p:nvSpPr>
        <p:spPr/>
        <p:txBody>
          <a:bodyPr/>
          <a:lstStyle/>
          <a:p>
            <a:fld id="{FBE2CA7A-6531-2A40-889C-507ED0E3DD59}" type="slidenum">
              <a:rPr lang="en-AU" smtClean="0"/>
              <a:t>18</a:t>
            </a:fld>
            <a:endParaRPr lang="en-AU"/>
          </a:p>
        </p:txBody>
      </p:sp>
    </p:spTree>
    <p:extLst>
      <p:ext uri="{BB962C8B-B14F-4D97-AF65-F5344CB8AC3E}">
        <p14:creationId xmlns:p14="http://schemas.microsoft.com/office/powerpoint/2010/main" val="3556690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Quote</a:t>
            </a:r>
          </a:p>
        </p:txBody>
      </p:sp>
      <p:sp>
        <p:nvSpPr>
          <p:cNvPr id="4" name="Slide Number Placeholder 3"/>
          <p:cNvSpPr>
            <a:spLocks noGrp="1"/>
          </p:cNvSpPr>
          <p:nvPr>
            <p:ph type="sldNum" sz="quarter" idx="5"/>
          </p:nvPr>
        </p:nvSpPr>
        <p:spPr/>
        <p:txBody>
          <a:bodyPr/>
          <a:lstStyle/>
          <a:p>
            <a:fld id="{FBE2CA7A-6531-2A40-889C-507ED0E3DD59}" type="slidenum">
              <a:rPr lang="en-AU" smtClean="0"/>
              <a:t>19</a:t>
            </a:fld>
            <a:endParaRPr lang="en-AU"/>
          </a:p>
        </p:txBody>
      </p:sp>
    </p:spTree>
    <p:extLst>
      <p:ext uri="{BB962C8B-B14F-4D97-AF65-F5344CB8AC3E}">
        <p14:creationId xmlns:p14="http://schemas.microsoft.com/office/powerpoint/2010/main" val="326294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fld id="{FBE2CA7A-6531-2A40-889C-507ED0E3DD59}" type="slidenum">
              <a:rPr lang="en-AU" smtClean="0"/>
              <a:t>2</a:t>
            </a:fld>
            <a:endParaRPr lang="en-AU"/>
          </a:p>
        </p:txBody>
      </p:sp>
    </p:spTree>
    <p:extLst>
      <p:ext uri="{BB962C8B-B14F-4D97-AF65-F5344CB8AC3E}">
        <p14:creationId xmlns:p14="http://schemas.microsoft.com/office/powerpoint/2010/main" val="1423815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fld id="{FBE2CA7A-6531-2A40-889C-507ED0E3DD59}" type="slidenum">
              <a:rPr lang="en-AU" smtClean="0"/>
              <a:t>20</a:t>
            </a:fld>
            <a:endParaRPr lang="en-AU"/>
          </a:p>
        </p:txBody>
      </p:sp>
    </p:spTree>
    <p:extLst>
      <p:ext uri="{BB962C8B-B14F-4D97-AF65-F5344CB8AC3E}">
        <p14:creationId xmlns:p14="http://schemas.microsoft.com/office/powerpoint/2010/main" val="321591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fld id="{FBE2CA7A-6531-2A40-889C-507ED0E3DD59}" type="slidenum">
              <a:rPr lang="en-AU" smtClean="0"/>
              <a:t>21</a:t>
            </a:fld>
            <a:endParaRPr lang="en-AU"/>
          </a:p>
        </p:txBody>
      </p:sp>
    </p:spTree>
    <p:extLst>
      <p:ext uri="{BB962C8B-B14F-4D97-AF65-F5344CB8AC3E}">
        <p14:creationId xmlns:p14="http://schemas.microsoft.com/office/powerpoint/2010/main" val="82654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76376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fld id="{FBE2CA7A-6531-2A40-889C-507ED0E3DD59}" type="slidenum">
              <a:rPr lang="en-AU" smtClean="0"/>
              <a:t>4</a:t>
            </a:fld>
            <a:endParaRPr lang="en-AU"/>
          </a:p>
        </p:txBody>
      </p:sp>
    </p:spTree>
    <p:extLst>
      <p:ext uri="{BB962C8B-B14F-4D97-AF65-F5344CB8AC3E}">
        <p14:creationId xmlns:p14="http://schemas.microsoft.com/office/powerpoint/2010/main" val="128909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fld id="{FBE2CA7A-6531-2A40-889C-507ED0E3DD59}" type="slidenum">
              <a:rPr lang="en-AU" smtClean="0"/>
              <a:t>5</a:t>
            </a:fld>
            <a:endParaRPr lang="en-AU"/>
          </a:p>
        </p:txBody>
      </p:sp>
    </p:spTree>
    <p:extLst>
      <p:ext uri="{BB962C8B-B14F-4D97-AF65-F5344CB8AC3E}">
        <p14:creationId xmlns:p14="http://schemas.microsoft.com/office/powerpoint/2010/main" val="250255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157088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7</a:t>
            </a:fld>
            <a:endParaRPr lang="en-AU"/>
          </a:p>
        </p:txBody>
      </p:sp>
    </p:spTree>
    <p:extLst>
      <p:ext uri="{BB962C8B-B14F-4D97-AF65-F5344CB8AC3E}">
        <p14:creationId xmlns:p14="http://schemas.microsoft.com/office/powerpoint/2010/main" val="351179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8</a:t>
            </a:fld>
            <a:endParaRPr lang="en-AU"/>
          </a:p>
        </p:txBody>
      </p:sp>
    </p:spTree>
    <p:extLst>
      <p:ext uri="{BB962C8B-B14F-4D97-AF65-F5344CB8AC3E}">
        <p14:creationId xmlns:p14="http://schemas.microsoft.com/office/powerpoint/2010/main" val="110081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3614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christianity.org/video/the-good-samarita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353670" y="2148278"/>
            <a:ext cx="9484659" cy="2387600"/>
          </a:xfrm>
        </p:spPr>
        <p:txBody>
          <a:bodyPr anchor="ctr">
            <a:noAutofit/>
          </a:bodyPr>
          <a:lstStyle/>
          <a:p>
            <a:pPr>
              <a:spcAft>
                <a:spcPts val="4800"/>
              </a:spcAft>
            </a:pPr>
            <a:r>
              <a:rPr lang="en-US" b="1" dirty="0">
                <a:solidFill>
                  <a:schemeClr val="bg1"/>
                </a:solidFill>
                <a:latin typeface="Quasimoda Bold" pitchFamily="2" charset="77"/>
                <a:ea typeface="Inter SemiBold" panose="02000503000000020004" pitchFamily="2" charset="0"/>
                <a:cs typeface="Helvetica Neue" panose="02000503000000020004" pitchFamily="2" charset="0"/>
              </a:rPr>
              <a:t>THE GOOD SAMARITAN</a:t>
            </a:r>
            <a:endParaRPr lang="en-US" sz="4400" b="1" dirty="0">
              <a:solidFill>
                <a:srgbClr val="C7D2FF"/>
              </a:solidFill>
              <a:latin typeface="Quasimoda Bold" pitchFamily="2" charset="77"/>
              <a:ea typeface="Inter SemiBold"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1342469"/>
            <a:ext cx="9144000" cy="807782"/>
          </a:xfrm>
        </p:spPr>
        <p:txBody>
          <a:bodyPr>
            <a:normAutofit/>
          </a:bodyPr>
          <a:lstStyle/>
          <a:p>
            <a:r>
              <a:rPr lang="en-US" sz="4400" dirty="0">
                <a:solidFill>
                  <a:srgbClr val="6680FF"/>
                </a:solidFill>
                <a:latin typeface="Inter Thin" panose="02000503000000020004" pitchFamily="2" charset="0"/>
                <a:ea typeface="Inter Thin"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1989588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3" name="Picture 2" descr="A blue x and a white circle&#10;&#10;Description automatically generated with medium confidence">
            <a:extLst>
              <a:ext uri="{FF2B5EF4-FFF2-40B4-BE49-F238E27FC236}">
                <a16:creationId xmlns:a16="http://schemas.microsoft.com/office/drawing/2014/main" id="{4B2A99C4-A7F2-1B43-B643-F00655D88BC9}"/>
              </a:ext>
            </a:extLst>
          </p:cNvPr>
          <p:cNvPicPr>
            <a:picLocks noChangeAspect="1"/>
          </p:cNvPicPr>
          <p:nvPr/>
        </p:nvPicPr>
        <p:blipFill>
          <a:blip r:embed="rId3"/>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262346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D33B80EB-00B5-0541-A497-B5B5F90FAA57}"/>
              </a:ext>
            </a:extLst>
          </p:cNvPr>
          <p:cNvPicPr>
            <a:picLocks noChangeAspect="1"/>
          </p:cNvPicPr>
          <p:nvPr/>
        </p:nvPicPr>
        <p:blipFill>
          <a:blip r:embed="rId4"/>
          <a:stretch>
            <a:fillRect/>
          </a:stretch>
        </p:blipFill>
        <p:spPr>
          <a:xfrm>
            <a:off x="1756708" y="640281"/>
            <a:ext cx="8694662"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THE </a:t>
            </a:r>
            <a:r>
              <a:rPr lang="en-AU" b="1" dirty="0">
                <a:solidFill>
                  <a:srgbClr val="6680FF"/>
                </a:solidFill>
                <a:latin typeface="Quasimoda Bold" pitchFamily="2" charset="77"/>
                <a:ea typeface="Inter Medium" panose="02000503000000020004" pitchFamily="2" charset="0"/>
                <a:cs typeface="Calibri" panose="020F0502020204030204" pitchFamily="34" charset="0"/>
              </a:rPr>
              <a:t>GOOD SAMARITAN</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1160570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167260"/>
            <a:ext cx="9846639" cy="5198705"/>
          </a:xfrm>
        </p:spPr>
        <p:txBody>
          <a:bodyPr>
            <a:noAutofit/>
          </a:bodyPr>
          <a:lstStyle/>
          <a:p>
            <a:pPr marL="400050" lvl="1" indent="-400050" algn="l">
              <a:lnSpc>
                <a:spcPct val="100000"/>
              </a:lnSpc>
              <a:spcBef>
                <a:spcPts val="1000"/>
              </a:spcBef>
              <a:spcAft>
                <a:spcPts val="1200"/>
              </a:spcAft>
              <a:buFont typeface="+mj-lt"/>
              <a:buAutoNum type="arabicPeriod"/>
            </a:pPr>
            <a:r>
              <a:rPr lang="en-AU" sz="2600" dirty="0">
                <a:effectLst/>
                <a:latin typeface="Inter" panose="02000503000000020004" pitchFamily="2" charset="0"/>
                <a:ea typeface="Inter" panose="02000503000000020004" pitchFamily="2" charset="0"/>
              </a:rPr>
              <a:t>Why did Jesus make the Samaritan the hero of his story? What point was he making?</a:t>
            </a:r>
          </a:p>
        </p:txBody>
      </p:sp>
      <p:sp>
        <p:nvSpPr>
          <p:cNvPr id="4" name="TextBox 3">
            <a:extLst>
              <a:ext uri="{FF2B5EF4-FFF2-40B4-BE49-F238E27FC236}">
                <a16:creationId xmlns:a16="http://schemas.microsoft.com/office/drawing/2014/main" id="{3350B30E-4BD0-E74A-991B-DB7422BA0F51}"/>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986D77A6-917B-D247-8AD5-33B79A2EDE6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19534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167260"/>
            <a:ext cx="9846639" cy="5198705"/>
          </a:xfrm>
        </p:spPr>
        <p:txBody>
          <a:bodyPr>
            <a:noAutofit/>
          </a:bodyPr>
          <a:lstStyle/>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Why did Jesus make the Samaritan the hero of his story? What point was he making? </a:t>
            </a:r>
          </a:p>
          <a:p>
            <a:pPr marL="400050" lvl="1" indent="-400050" algn="l">
              <a:lnSpc>
                <a:spcPct val="100000"/>
              </a:lnSpc>
              <a:spcBef>
                <a:spcPts val="1000"/>
              </a:spcBef>
              <a:spcAft>
                <a:spcPts val="1200"/>
              </a:spcAft>
              <a:buFont typeface="+mj-lt"/>
              <a:buAutoNum type="arabicPeriod"/>
            </a:pPr>
            <a:r>
              <a:rPr lang="en-AU" sz="2600" dirty="0">
                <a:effectLst/>
                <a:latin typeface="Inter" panose="02000503000000020004" pitchFamily="2" charset="0"/>
                <a:ea typeface="Inter" panose="02000503000000020004" pitchFamily="2" charset="0"/>
              </a:rPr>
              <a:t>Describe how the parable of the Good Samaritan shaped the way the early church cared for the poor.</a:t>
            </a:r>
          </a:p>
        </p:txBody>
      </p:sp>
      <p:sp>
        <p:nvSpPr>
          <p:cNvPr id="4" name="TextBox 3">
            <a:extLst>
              <a:ext uri="{FF2B5EF4-FFF2-40B4-BE49-F238E27FC236}">
                <a16:creationId xmlns:a16="http://schemas.microsoft.com/office/drawing/2014/main" id="{EE91C066-F9DF-8F49-8FE6-D187B9122228}"/>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6F6C1892-5070-A247-864B-C015C4706859}"/>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6838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167260"/>
            <a:ext cx="9846639" cy="5198705"/>
          </a:xfrm>
        </p:spPr>
        <p:txBody>
          <a:bodyPr>
            <a:noAutofit/>
          </a:bodyPr>
          <a:lstStyle/>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Why did Jesus make the Samaritan the hero of his story? What point was he making? </a:t>
            </a:r>
          </a:p>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Describe how the parable of the Good Samaritan shaped the way the early church cared for the poor.</a:t>
            </a:r>
          </a:p>
          <a:p>
            <a:pPr marL="400050" lvl="1" indent="-400050" algn="l">
              <a:lnSpc>
                <a:spcPct val="100000"/>
              </a:lnSpc>
              <a:spcBef>
                <a:spcPts val="1000"/>
              </a:spcBef>
              <a:spcAft>
                <a:spcPts val="1200"/>
              </a:spcAft>
              <a:buFont typeface="+mj-lt"/>
              <a:buAutoNum type="arabicPeriod"/>
            </a:pPr>
            <a:r>
              <a:rPr lang="en-AU" sz="2600" dirty="0">
                <a:effectLst/>
                <a:latin typeface="Inter" panose="02000503000000020004" pitchFamily="2" charset="0"/>
                <a:ea typeface="Inter" panose="02000503000000020004" pitchFamily="2" charset="0"/>
              </a:rPr>
              <a:t>What did Roman officials find in the basement of the church of </a:t>
            </a:r>
            <a:r>
              <a:rPr lang="en-AU" sz="2600" dirty="0" err="1">
                <a:effectLst/>
                <a:latin typeface="Inter" panose="02000503000000020004" pitchFamily="2" charset="0"/>
                <a:ea typeface="Inter" panose="02000503000000020004" pitchFamily="2" charset="0"/>
              </a:rPr>
              <a:t>Cirta</a:t>
            </a:r>
            <a:r>
              <a:rPr lang="en-AU" sz="2600" dirty="0">
                <a:effectLst/>
                <a:latin typeface="Inter" panose="02000503000000020004" pitchFamily="2" charset="0"/>
                <a:ea typeface="Inter" panose="02000503000000020004" pitchFamily="2" charset="0"/>
              </a:rPr>
              <a:t>? What might this show us about the priorities of the early church?</a:t>
            </a:r>
          </a:p>
        </p:txBody>
      </p:sp>
      <p:sp>
        <p:nvSpPr>
          <p:cNvPr id="4" name="TextBox 3">
            <a:extLst>
              <a:ext uri="{FF2B5EF4-FFF2-40B4-BE49-F238E27FC236}">
                <a16:creationId xmlns:a16="http://schemas.microsoft.com/office/drawing/2014/main" id="{C8937EC8-C632-B443-81BC-E807FF1D2444}"/>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31AC6328-A60B-EF48-99E8-B780ACE2110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719323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167260"/>
            <a:ext cx="9846639" cy="5198705"/>
          </a:xfrm>
        </p:spPr>
        <p:txBody>
          <a:bodyPr>
            <a:noAutofit/>
          </a:bodyPr>
          <a:lstStyle/>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Why did Jesus make the Samaritan the hero of his story? What point was he making? </a:t>
            </a:r>
          </a:p>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Describe how the parable of the Good Samaritan shaped the way the early church cared for the poor.</a:t>
            </a:r>
          </a:p>
          <a:p>
            <a:pPr marL="400050" lvl="1" indent="-400050" algn="l">
              <a:lnSpc>
                <a:spcPct val="100000"/>
              </a:lnSpc>
              <a:spcBef>
                <a:spcPts val="1000"/>
              </a:spcBef>
              <a:spcAft>
                <a:spcPts val="1200"/>
              </a:spcAft>
              <a:buFont typeface="+mj-lt"/>
              <a:buAutoNum type="arabicPeriod"/>
            </a:pPr>
            <a:r>
              <a:rPr lang="en-AU" sz="2600" dirty="0">
                <a:solidFill>
                  <a:schemeClr val="bg1">
                    <a:lumMod val="65000"/>
                  </a:schemeClr>
                </a:solidFill>
                <a:effectLst/>
                <a:latin typeface="Inter" panose="02000503000000020004" pitchFamily="2" charset="0"/>
                <a:ea typeface="Inter" panose="02000503000000020004" pitchFamily="2" charset="0"/>
              </a:rPr>
              <a:t>What did Roman officials find in the basement of the church of </a:t>
            </a:r>
            <a:r>
              <a:rPr lang="en-AU" sz="2600" dirty="0" err="1">
                <a:solidFill>
                  <a:schemeClr val="bg1">
                    <a:lumMod val="65000"/>
                  </a:schemeClr>
                </a:solidFill>
                <a:effectLst/>
                <a:latin typeface="Inter" panose="02000503000000020004" pitchFamily="2" charset="0"/>
                <a:ea typeface="Inter" panose="02000503000000020004" pitchFamily="2" charset="0"/>
              </a:rPr>
              <a:t>Cirta</a:t>
            </a:r>
            <a:r>
              <a:rPr lang="en-AU" sz="2600" dirty="0">
                <a:solidFill>
                  <a:schemeClr val="bg1">
                    <a:lumMod val="65000"/>
                  </a:schemeClr>
                </a:solidFill>
                <a:effectLst/>
                <a:latin typeface="Inter" panose="02000503000000020004" pitchFamily="2" charset="0"/>
                <a:ea typeface="Inter" panose="02000503000000020004" pitchFamily="2" charset="0"/>
              </a:rPr>
              <a:t>? What might this show us about the priorities of the early church?</a:t>
            </a:r>
          </a:p>
          <a:p>
            <a:pPr marL="400050" lvl="1" indent="-400050" algn="l">
              <a:lnSpc>
                <a:spcPct val="100000"/>
              </a:lnSpc>
              <a:spcBef>
                <a:spcPts val="1000"/>
              </a:spcBef>
              <a:spcAft>
                <a:spcPts val="1200"/>
              </a:spcAft>
              <a:buFont typeface="+mj-lt"/>
              <a:buAutoNum type="arabicPeriod"/>
            </a:pPr>
            <a:r>
              <a:rPr lang="en-AU" sz="2600" dirty="0">
                <a:effectLst/>
                <a:latin typeface="Inter" panose="02000503000000020004" pitchFamily="2" charset="0"/>
                <a:ea typeface="Inter" panose="02000503000000020004" pitchFamily="2" charset="0"/>
              </a:rPr>
              <a:t>Joel Edwards says that “added benefit to your neighbour” is an “essential feature of what Christian faith looks like”. Do you agree? Why or why not?</a:t>
            </a:r>
          </a:p>
        </p:txBody>
      </p:sp>
      <p:sp>
        <p:nvSpPr>
          <p:cNvPr id="4" name="TextBox 3">
            <a:extLst>
              <a:ext uri="{FF2B5EF4-FFF2-40B4-BE49-F238E27FC236}">
                <a16:creationId xmlns:a16="http://schemas.microsoft.com/office/drawing/2014/main" id="{5DE5B17D-B041-134C-9AD5-A161D57D44E0}"/>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FB5CD64D-D0B6-944B-8A16-200E9A60A8EE}"/>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53596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931635" y="1403460"/>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165316" y="1403460"/>
            <a:ext cx="7085688" cy="3429603"/>
          </a:xfrm>
        </p:spPr>
        <p:txBody>
          <a:bodyPr>
            <a:noAutofit/>
          </a:bodyPr>
          <a:lstStyle/>
          <a:p>
            <a:pPr>
              <a:lnSpc>
                <a:spcPct val="114000"/>
              </a:lnSpc>
            </a:pPr>
            <a:r>
              <a:rPr lang="en-AU" sz="3000" b="0" i="0" dirty="0">
                <a:solidFill>
                  <a:schemeClr val="bg1"/>
                </a:solidFill>
                <a:effectLst/>
                <a:latin typeface="Inter" panose="02000503000000020004" pitchFamily="2" charset="0"/>
                <a:ea typeface="Inter" panose="02000503000000020004" pitchFamily="2" charset="0"/>
                <a:cs typeface="Calibri" panose="020F0502020204030204" pitchFamily="34" charset="0"/>
              </a:rPr>
              <a:t>The best kind of care that the church has provided for the world is when it’s not out of power and it’s not worried about ruling, but more worried about being on the ground, taking care of the poor and vulnerable.</a:t>
            </a:r>
          </a:p>
        </p:txBody>
      </p:sp>
      <p:pic>
        <p:nvPicPr>
          <p:cNvPr id="3" name="Picture 2">
            <a:extLst>
              <a:ext uri="{FF2B5EF4-FFF2-40B4-BE49-F238E27FC236}">
                <a16:creationId xmlns:a16="http://schemas.microsoft.com/office/drawing/2014/main" id="{C91CD053-81D5-1342-83A9-7016AC19CF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09" b="98274" l="10000" r="90000">
                        <a14:foregroundMark x1="26200" y1="81142" x2="70900" y2="84595"/>
                        <a14:foregroundMark x1="70200" y1="78486" x2="79000" y2="89376"/>
                        <a14:foregroundMark x1="79000" y1="89376" x2="79400" y2="89376"/>
                        <a14:foregroundMark x1="83100" y1="83798" x2="82700" y2="92430"/>
                        <a14:foregroundMark x1="82700" y1="92430" x2="75900" y2="96680"/>
                        <a14:foregroundMark x1="75900" y1="96680" x2="24200" y2="93758"/>
                        <a14:foregroundMark x1="24200" y1="93758" x2="19000" y2="90837"/>
                        <a14:foregroundMark x1="19000" y1="90837" x2="17000" y2="84064"/>
                        <a14:foregroundMark x1="17000" y1="84064" x2="17000" y2="84064"/>
                        <a14:foregroundMark x1="13300" y1="94954" x2="31900" y2="92430"/>
                        <a14:foregroundMark x1="31900" y1="92430" x2="38500" y2="95618"/>
                        <a14:foregroundMark x1="38500" y1="95618" x2="44400" y2="95883"/>
                        <a14:foregroundMark x1="44400" y1="95883" x2="47300" y2="94290"/>
                        <a14:foregroundMark x1="52900" y1="97610" x2="71800" y2="97742"/>
                        <a14:foregroundMark x1="71800" y1="97742" x2="80000" y2="97610"/>
                        <a14:foregroundMark x1="80000" y1="97610" x2="84700" y2="98274"/>
                        <a14:foregroundMark x1="38400" y1="27224" x2="40300" y2="19522"/>
                        <a14:foregroundMark x1="40300" y1="19522" x2="46200" y2="12882"/>
                        <a14:foregroundMark x1="43500" y1="11288" x2="55700" y2="9031"/>
                        <a14:foregroundMark x1="55700" y1="9031" x2="63700" y2="11952"/>
                        <a14:foregroundMark x1="64300" y1="13015" x2="68300" y2="24701"/>
                        <a14:foregroundMark x1="48200" y1="7968" x2="54200" y2="6109"/>
                        <a14:foregroundMark x1="68000" y1="26560" x2="68200" y2="30279"/>
                        <a14:foregroundMark x1="50700" y1="80744" x2="54500" y2="81009"/>
                        <a14:foregroundMark x1="11200" y1="93891" x2="11200" y2="93891"/>
                        <a14:foregroundMark x1="10600" y1="96016" x2="10400" y2="97610"/>
                        <a14:foregroundMark x1="12200" y1="83931" x2="11500" y2="90837"/>
                        <a14:backgroundMark x1="30300" y1="21381" x2="14900" y2="47809"/>
                        <a14:backgroundMark x1="37200" y1="56441" x2="32800" y2="63878"/>
                      </a14:backgroundRemoval>
                    </a14:imgEffect>
                  </a14:imgLayer>
                </a14:imgProps>
              </a:ext>
            </a:extLst>
          </a:blip>
          <a:srcRect b="2128"/>
          <a:stretch/>
        </p:blipFill>
        <p:spPr>
          <a:xfrm flipH="1">
            <a:off x="8472793" y="3428395"/>
            <a:ext cx="4653603" cy="3429605"/>
          </a:xfrm>
          <a:prstGeom prst="rect">
            <a:avLst/>
          </a:prstGeom>
        </p:spPr>
      </p:pic>
      <p:sp>
        <p:nvSpPr>
          <p:cNvPr id="9" name="TextBox 8">
            <a:extLst>
              <a:ext uri="{FF2B5EF4-FFF2-40B4-BE49-F238E27FC236}">
                <a16:creationId xmlns:a16="http://schemas.microsoft.com/office/drawing/2014/main" id="{2704DBBA-074C-B447-A184-A66463720617}"/>
              </a:ext>
            </a:extLst>
          </p:cNvPr>
          <p:cNvSpPr txBox="1"/>
          <p:nvPr/>
        </p:nvSpPr>
        <p:spPr>
          <a:xfrm>
            <a:off x="5856790" y="6110513"/>
            <a:ext cx="299205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WILLIAM CAVANAUGH</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34458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B952F4-8C1D-BC46-8559-9989E90CDB52}"/>
              </a:ext>
            </a:extLst>
          </p:cNvPr>
          <p:cNvSpPr txBox="1"/>
          <p:nvPr/>
        </p:nvSpPr>
        <p:spPr>
          <a:xfrm>
            <a:off x="6284072" y="6280595"/>
            <a:ext cx="5594442" cy="369332"/>
          </a:xfrm>
          <a:prstGeom prst="rect">
            <a:avLst/>
          </a:prstGeom>
          <a:noFill/>
        </p:spPr>
        <p:txBody>
          <a:bodyPr wrap="square" rtlCol="0">
            <a:spAutoFit/>
          </a:bodyPr>
          <a:lstStyle/>
          <a:p>
            <a:r>
              <a:rPr lang="en-AU" dirty="0">
                <a:solidFill>
                  <a:schemeClr val="bg1"/>
                </a:solidFill>
                <a:effectLst/>
                <a:latin typeface="Inter ExtraLight" panose="02000503000000020004" pitchFamily="2" charset="0"/>
                <a:ea typeface="Inter ExtraLight" panose="02000503000000020004" pitchFamily="2" charset="0"/>
              </a:rPr>
              <a:t>Vincent van Gogh (1890) </a:t>
            </a:r>
            <a:r>
              <a:rPr lang="en-AU" dirty="0">
                <a:solidFill>
                  <a:schemeClr val="bg1"/>
                </a:solidFill>
                <a:effectLst/>
                <a:latin typeface="Inter Medium" panose="02000503000000020004" pitchFamily="2" charset="0"/>
                <a:ea typeface="Inter Medium" panose="02000503000000020004" pitchFamily="2" charset="0"/>
              </a:rPr>
              <a:t>The Good Samaritan</a:t>
            </a:r>
            <a:endParaRPr lang="en-AU" dirty="0">
              <a:solidFill>
                <a:schemeClr val="bg1"/>
              </a:solidFill>
              <a:latin typeface="Inter Medium" panose="02000503000000020004" pitchFamily="2" charset="0"/>
              <a:ea typeface="Inter Medium" panose="02000503000000020004" pitchFamily="2" charset="0"/>
            </a:endParaRPr>
          </a:p>
        </p:txBody>
      </p:sp>
      <p:pic>
        <p:nvPicPr>
          <p:cNvPr id="2" name="Picture 2" descr="The Good Samaritan, 1890 by Vincent van Gogh">
            <a:extLst>
              <a:ext uri="{FF2B5EF4-FFF2-40B4-BE49-F238E27FC236}">
                <a16:creationId xmlns:a16="http://schemas.microsoft.com/office/drawing/2014/main" id="{771E15DC-EBA4-F342-A4E5-AF85ACADA3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975099" y="204107"/>
            <a:ext cx="5222534" cy="644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14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1632028" y="1520196"/>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439355" y="1908201"/>
            <a:ext cx="6142105" cy="3429603"/>
          </a:xfrm>
        </p:spPr>
        <p:txBody>
          <a:bodyPr>
            <a:noAutofit/>
          </a:bodyPr>
          <a:lstStyle/>
          <a:p>
            <a:pPr>
              <a:lnSpc>
                <a:spcPct val="114000"/>
              </a:lnSpc>
            </a:pPr>
            <a:r>
              <a:rPr lang="en-AU" sz="3400" b="0" i="0" dirty="0">
                <a:solidFill>
                  <a:schemeClr val="bg1"/>
                </a:solidFill>
                <a:effectLst/>
                <a:latin typeface="Inter" panose="02000503000000020004" pitchFamily="2" charset="0"/>
                <a:ea typeface="Inter" panose="02000503000000020004" pitchFamily="2" charset="0"/>
                <a:cs typeface="Calibri" panose="020F0502020204030204" pitchFamily="34" charset="0"/>
              </a:rPr>
              <a:t>Jesus expected his followers to care for people in need, regardless of race, religion, or morality.</a:t>
            </a:r>
          </a:p>
        </p:txBody>
      </p:sp>
      <p:pic>
        <p:nvPicPr>
          <p:cNvPr id="9" name="Picture 2" descr="John Dickson – Reforming Hell">
            <a:extLst>
              <a:ext uri="{FF2B5EF4-FFF2-40B4-BE49-F238E27FC236}">
                <a16:creationId xmlns:a16="http://schemas.microsoft.com/office/drawing/2014/main" id="{F4AD13ED-55E4-9146-97AF-F1CB452116F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22" b="95000" l="8438" r="47656">
                        <a14:foregroundMark x1="13828" y1="50278" x2="13203" y2="76111"/>
                        <a14:foregroundMark x1="13203" y1="76111" x2="15703" y2="81806"/>
                        <a14:foregroundMark x1="15703" y1="81806" x2="22266" y2="87083"/>
                        <a14:foregroundMark x1="37969" y1="49444" x2="43047" y2="68333"/>
                        <a14:foregroundMark x1="43047" y1="68333" x2="44297" y2="86528"/>
                        <a14:foregroundMark x1="46484" y1="65417" x2="46484" y2="85417"/>
                        <a14:foregroundMark x1="46484" y1="85417" x2="46484" y2="85417"/>
                        <a14:foregroundMark x1="25625" y1="90417" x2="31484" y2="95000"/>
                        <a14:foregroundMark x1="22969" y1="86528" x2="21641" y2="92500"/>
                        <a14:foregroundMark x1="23906" y1="43750" x2="23906" y2="69444"/>
                        <a14:foregroundMark x1="10859" y1="69444" x2="10938" y2="76944"/>
                        <a14:foregroundMark x1="10938" y1="76944" x2="14063" y2="84306"/>
                        <a14:foregroundMark x1="14063" y1="84306" x2="18125" y2="89722"/>
                        <a14:foregroundMark x1="18125" y1="89722" x2="21094" y2="90694"/>
                        <a14:foregroundMark x1="23047" y1="97778" x2="18125" y2="95833"/>
                        <a14:foregroundMark x1="18125" y1="95833" x2="15469" y2="90694"/>
                        <a14:foregroundMark x1="15469" y1="90694" x2="8438" y2="83750"/>
                        <a14:foregroundMark x1="30938" y1="9861" x2="35156" y2="11111"/>
                        <a14:foregroundMark x1="35156" y1="11111" x2="36328" y2="12500"/>
                        <a14:foregroundMark x1="47656" y1="64444" x2="47578" y2="79167"/>
                        <a14:backgroundMark x1="12969" y1="46111" x2="12969" y2="49861"/>
                        <a14:backgroundMark x1="42969" y1="46111" x2="42969" y2="46111"/>
                      </a14:backgroundRemoval>
                    </a14:imgEffect>
                    <a14:imgEffect>
                      <a14:brightnessContrast bright="-23000"/>
                    </a14:imgEffect>
                  </a14:imgLayer>
                </a14:imgProps>
              </a:ext>
              <a:ext uri="{28A0092B-C50C-407E-A947-70E740481C1C}">
                <a14:useLocalDpi xmlns:a14="http://schemas.microsoft.com/office/drawing/2010/main" val="0"/>
              </a:ext>
            </a:extLst>
          </a:blip>
          <a:srcRect l="7734" r="50810" b="22621"/>
          <a:stretch/>
        </p:blipFill>
        <p:spPr bwMode="auto">
          <a:xfrm>
            <a:off x="8926010" y="3429001"/>
            <a:ext cx="326599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927606-B577-9D46-A7EA-693E27929999}"/>
              </a:ext>
            </a:extLst>
          </p:cNvPr>
          <p:cNvSpPr txBox="1"/>
          <p:nvPr/>
        </p:nvSpPr>
        <p:spPr>
          <a:xfrm>
            <a:off x="5856790" y="6110513"/>
            <a:ext cx="299205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JOHN DICKSON</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345706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647857" y="106552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94292" y="994227"/>
            <a:ext cx="7671765" cy="4365705"/>
          </a:xfrm>
        </p:spPr>
        <p:txBody>
          <a:bodyPr>
            <a:noAutofit/>
          </a:bodyPr>
          <a:lstStyle/>
          <a:p>
            <a:pPr>
              <a:lnSpc>
                <a:spcPct val="114000"/>
              </a:lnSpc>
            </a:pPr>
            <a:r>
              <a:rPr lang="en-AU" sz="3000" b="0" i="0" dirty="0">
                <a:solidFill>
                  <a:schemeClr val="bg1"/>
                </a:solidFill>
                <a:effectLst/>
                <a:latin typeface="Inter" panose="02000503000000020004" pitchFamily="2" charset="0"/>
                <a:ea typeface="Inter" panose="02000503000000020004" pitchFamily="2" charset="0"/>
                <a:cs typeface="Calibri" panose="020F0502020204030204" pitchFamily="34" charset="0"/>
              </a:rPr>
              <a:t>Looking out for the interests of the people who’ve been forgotten – and I think that’s actually one of the things that the church keeps coming back to one way and another. Who’s not here? Who’s not audible? Who’s not visible? They’re the people we need to be in touch with.</a:t>
            </a:r>
          </a:p>
        </p:txBody>
      </p:sp>
      <p:pic>
        <p:nvPicPr>
          <p:cNvPr id="2" name="Picture 1">
            <a:extLst>
              <a:ext uri="{FF2B5EF4-FFF2-40B4-BE49-F238E27FC236}">
                <a16:creationId xmlns:a16="http://schemas.microsoft.com/office/drawing/2014/main" id="{4DF780D3-37B4-014A-B714-0CA9286963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72" b="98531" l="9767" r="96543">
                        <a14:foregroundMark x1="38721" y1="8945" x2="54883" y2="6275"/>
                        <a14:foregroundMark x1="58773" y1="6409" x2="52982" y2="3872"/>
                        <a14:foregroundMark x1="48487" y1="80774" x2="35869" y2="93858"/>
                        <a14:foregroundMark x1="63786" y1="71028" x2="78306" y2="87717"/>
                        <a14:foregroundMark x1="77701" y1="77570" x2="56958" y2="90521"/>
                        <a14:foregroundMark x1="84875" y1="82777" x2="66638" y2="93992"/>
                        <a14:foregroundMark x1="94555" y1="93458" x2="90406" y2="87717"/>
                        <a14:foregroundMark x1="90406" y1="87717" x2="90233" y2="86916"/>
                        <a14:foregroundMark x1="81331" y1="96662" x2="93258" y2="95327"/>
                        <a14:foregroundMark x1="96370" y1="94793" x2="96543" y2="98531"/>
                      </a14:backgroundRemoval>
                    </a14:imgEffect>
                  </a14:imgLayer>
                </a14:imgProps>
              </a:ext>
            </a:extLst>
          </a:blip>
          <a:srcRect l="16608" r="15562"/>
          <a:stretch/>
        </p:blipFill>
        <p:spPr>
          <a:xfrm>
            <a:off x="8848844" y="3667328"/>
            <a:ext cx="3343156" cy="3190671"/>
          </a:xfrm>
          <a:prstGeom prst="rect">
            <a:avLst/>
          </a:prstGeom>
        </p:spPr>
      </p:pic>
      <p:sp>
        <p:nvSpPr>
          <p:cNvPr id="9" name="TextBox 8">
            <a:extLst>
              <a:ext uri="{FF2B5EF4-FFF2-40B4-BE49-F238E27FC236}">
                <a16:creationId xmlns:a16="http://schemas.microsoft.com/office/drawing/2014/main" id="{40B89429-6D78-CA40-9AA7-BCB8A629BD7A}"/>
              </a:ext>
            </a:extLst>
          </p:cNvPr>
          <p:cNvSpPr txBox="1"/>
          <p:nvPr/>
        </p:nvSpPr>
        <p:spPr>
          <a:xfrm>
            <a:off x="5856790" y="6110513"/>
            <a:ext cx="2992054"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ROWAN WILLIAMS</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242347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B3B47C3F-9D70-3848-9F37-B1200E78F5D8}"/>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682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688978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lnSpcReduction="10000"/>
          </a:bodyPr>
          <a:lstStyle/>
          <a:p>
            <a:r>
              <a:rPr lang="en-US" sz="4400" dirty="0">
                <a:latin typeface="Quasimoda Medium" pitchFamily="2" charset="77"/>
              </a:rPr>
              <a:t>You can’t call chess </a:t>
            </a:r>
          </a:p>
          <a:p>
            <a:r>
              <a:rPr lang="en-US"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28FD6D4A-6439-4846-AF25-045469A119C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67742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75314AC5-B7C3-E446-A2ED-7B6C39F6D5B7}"/>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27215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D6AAD5A8-DEAB-1949-82DB-EB2826CD8B3B}"/>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3196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Caring for the needy is a responsibility that comes with wealth</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72EEFFD8-ED08-9540-9428-6E22D6226F7B}"/>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43606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A healthy society will always offer genuine care for the poor and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7730C89-BF61-D549-B6F5-15DF5E50637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79776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340350" y="1713921"/>
            <a:ext cx="7511300" cy="1879848"/>
          </a:xfrm>
        </p:spPr>
        <p:txBody>
          <a:bodyPr>
            <a:noAutofit/>
          </a:bodyPr>
          <a:lstStyle/>
          <a:p>
            <a:r>
              <a:rPr lang="en-US" sz="4400" dirty="0">
                <a:latin typeface="Quasimoda Medium" pitchFamily="2" charset="77"/>
              </a:rPr>
              <a:t>Jesus’ most significant teaching was that we should love and care for the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CC02A970-5BDA-0B4B-926D-18059C2DAFEE}"/>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910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335626" y="1699931"/>
            <a:ext cx="9520749" cy="1879848"/>
          </a:xfrm>
        </p:spPr>
        <p:txBody>
          <a:bodyPr>
            <a:noAutofit/>
          </a:bodyPr>
          <a:lstStyle/>
          <a:p>
            <a:r>
              <a:rPr lang="en-US" sz="4400" dirty="0">
                <a:latin typeface="Quasimoda Medium" pitchFamily="2" charset="77"/>
              </a:rPr>
              <a:t>Religious people should spend more time helping people and less time talking about their religion</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A39127D-F7DD-1E4B-B1CA-87BAD7160C86}"/>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920678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30113E-2AF3-4296-BC20-14DE4847FB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C41175-28D4-45AB-9292-DE325D84FE8C}">
  <ds:schemaRefs>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 ds:uri="5661967f-e2ac-499a-9bcc-291dead05cda"/>
    <ds:schemaRef ds:uri="http://schemas.openxmlformats.org/package/2006/metadata/core-properties"/>
    <ds:schemaRef ds:uri="77645853-307d-4b05-be0b-9da5414d87ee"/>
    <ds:schemaRef ds:uri="http://www.w3.org/XML/1998/namespace"/>
  </ds:schemaRefs>
</ds:datastoreItem>
</file>

<file path=customXml/itemProps3.xml><?xml version="1.0" encoding="utf-8"?>
<ds:datastoreItem xmlns:ds="http://schemas.openxmlformats.org/officeDocument/2006/customXml" ds:itemID="{7942715D-76E1-46C3-8C88-013B053D63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21949</TotalTime>
  <Words>744</Words>
  <Application>Microsoft Macintosh PowerPoint</Application>
  <PresentationFormat>Widescreen</PresentationFormat>
  <Paragraphs>99</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Quasimoda Bold</vt:lpstr>
      <vt:lpstr>Quasimoda Medium</vt:lpstr>
      <vt:lpstr>Inter</vt:lpstr>
      <vt:lpstr>Aptos</vt:lpstr>
      <vt:lpstr>Calibri</vt:lpstr>
      <vt:lpstr>Arial</vt:lpstr>
      <vt:lpstr>Inter Medium</vt:lpstr>
      <vt:lpstr>Aptos Display</vt:lpstr>
      <vt:lpstr>Inter Thin</vt:lpstr>
      <vt:lpstr>Inter ExtraLight</vt:lpstr>
      <vt:lpstr>Office Theme</vt:lpstr>
      <vt:lpstr>THE GOOD SAMARITAN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36</cp:revision>
  <dcterms:created xsi:type="dcterms:W3CDTF">2024-10-01T23:56:46Z</dcterms:created>
  <dcterms:modified xsi:type="dcterms:W3CDTF">2025-02-27T02:21:41Z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