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notesMasterIdLst>
    <p:notesMasterId r:id="rId83"/>
  </p:notesMasterIdLst>
  <p:sldIdLst>
    <p:sldId id="347" r:id="rId5"/>
    <p:sldId id="368" r:id="rId6"/>
    <p:sldId id="479" r:id="rId7"/>
    <p:sldId id="332" r:id="rId8"/>
    <p:sldId id="400" r:id="rId9"/>
    <p:sldId id="360" r:id="rId10"/>
    <p:sldId id="419" r:id="rId11"/>
    <p:sldId id="423" r:id="rId12"/>
    <p:sldId id="424" r:id="rId13"/>
    <p:sldId id="472" r:id="rId14"/>
    <p:sldId id="421" r:id="rId15"/>
    <p:sldId id="425" r:id="rId16"/>
    <p:sldId id="426" r:id="rId17"/>
    <p:sldId id="427" r:id="rId18"/>
    <p:sldId id="428" r:id="rId19"/>
    <p:sldId id="429" r:id="rId20"/>
    <p:sldId id="430" r:id="rId21"/>
    <p:sldId id="431" r:id="rId22"/>
    <p:sldId id="432" r:id="rId23"/>
    <p:sldId id="433" r:id="rId24"/>
    <p:sldId id="434" r:id="rId25"/>
    <p:sldId id="435" r:id="rId26"/>
    <p:sldId id="436" r:id="rId27"/>
    <p:sldId id="437" r:id="rId28"/>
    <p:sldId id="438" r:id="rId29"/>
    <p:sldId id="439" r:id="rId30"/>
    <p:sldId id="440" r:id="rId31"/>
    <p:sldId id="441" r:id="rId32"/>
    <p:sldId id="442" r:id="rId33"/>
    <p:sldId id="443" r:id="rId34"/>
    <p:sldId id="444" r:id="rId35"/>
    <p:sldId id="445" r:id="rId36"/>
    <p:sldId id="446" r:id="rId37"/>
    <p:sldId id="447" r:id="rId38"/>
    <p:sldId id="448" r:id="rId39"/>
    <p:sldId id="449" r:id="rId40"/>
    <p:sldId id="450" r:id="rId41"/>
    <p:sldId id="451" r:id="rId42"/>
    <p:sldId id="452" r:id="rId43"/>
    <p:sldId id="453" r:id="rId44"/>
    <p:sldId id="454" r:id="rId45"/>
    <p:sldId id="455" r:id="rId46"/>
    <p:sldId id="456" r:id="rId47"/>
    <p:sldId id="457" r:id="rId48"/>
    <p:sldId id="458" r:id="rId49"/>
    <p:sldId id="459" r:id="rId50"/>
    <p:sldId id="460" r:id="rId51"/>
    <p:sldId id="461" r:id="rId52"/>
    <p:sldId id="462" r:id="rId53"/>
    <p:sldId id="463" r:id="rId54"/>
    <p:sldId id="464" r:id="rId55"/>
    <p:sldId id="418" r:id="rId56"/>
    <p:sldId id="365" r:id="rId57"/>
    <p:sldId id="471" r:id="rId58"/>
    <p:sldId id="468" r:id="rId59"/>
    <p:sldId id="469" r:id="rId60"/>
    <p:sldId id="470" r:id="rId61"/>
    <p:sldId id="474" r:id="rId62"/>
    <p:sldId id="473" r:id="rId63"/>
    <p:sldId id="477" r:id="rId64"/>
    <p:sldId id="476" r:id="rId65"/>
    <p:sldId id="475" r:id="rId66"/>
    <p:sldId id="480" r:id="rId67"/>
    <p:sldId id="489" r:id="rId68"/>
    <p:sldId id="491" r:id="rId69"/>
    <p:sldId id="490" r:id="rId70"/>
    <p:sldId id="482" r:id="rId71"/>
    <p:sldId id="492" r:id="rId72"/>
    <p:sldId id="483" r:id="rId73"/>
    <p:sldId id="484" r:id="rId74"/>
    <p:sldId id="485" r:id="rId75"/>
    <p:sldId id="486" r:id="rId76"/>
    <p:sldId id="487" r:id="rId77"/>
    <p:sldId id="493" r:id="rId78"/>
    <p:sldId id="361" r:id="rId79"/>
    <p:sldId id="358" r:id="rId80"/>
    <p:sldId id="316" r:id="rId81"/>
    <p:sldId id="466" r:id="rId82"/>
  </p:sldIdLst>
  <p:sldSz cx="12192000" cy="6858000"/>
  <p:notesSz cx="6858000" cy="9144000"/>
  <p:embeddedFontLst>
    <p:embeddedFont>
      <p:font typeface="Aptos" panose="020B0004020202020204" pitchFamily="34" charset="0"/>
      <p:regular r:id="rId84"/>
      <p:bold r:id="rId85"/>
      <p:italic r:id="rId86"/>
      <p:boldItalic r:id="rId87"/>
    </p:embeddedFont>
    <p:embeddedFont>
      <p:font typeface="Aptos Display" panose="020B0004020202020204" pitchFamily="34" charset="0"/>
      <p:regular r:id="rId88"/>
      <p:bold r:id="rId89"/>
      <p:italic r:id="rId90"/>
      <p:boldItalic r:id="rId91"/>
    </p:embeddedFont>
    <p:embeddedFont>
      <p:font typeface="Calibri" panose="020F0502020204030204" pitchFamily="34" charset="0"/>
      <p:regular r:id="rId92"/>
      <p:bold r:id="rId93"/>
      <p:italic r:id="rId94"/>
      <p:boldItalic r:id="rId95"/>
    </p:embeddedFont>
    <p:embeddedFont>
      <p:font typeface="Charter Roman" panose="02040503050506020203" pitchFamily="18" charset="0"/>
      <p:regular r:id="rId96"/>
    </p:embeddedFont>
    <p:embeddedFont>
      <p:font typeface="Inter 18pt 18pt" panose="02000503000000020004" pitchFamily="2" charset="0"/>
      <p:regular r:id="rId97"/>
      <p:bold r:id="rId98"/>
      <p:italic r:id="rId99"/>
      <p:boldItalic r:id="rId100"/>
    </p:embeddedFont>
    <p:embeddedFont>
      <p:font typeface="Inter 18pt 18pt Black" panose="02000503000000020004" pitchFamily="2" charset="0"/>
      <p:bold r:id="rId101"/>
      <p:italic r:id="rId102"/>
      <p:boldItalic r:id="rId103"/>
    </p:embeddedFont>
    <p:embeddedFont>
      <p:font typeface="Inter 18pt 18pt ExtraLight" panose="02000503000000020004" pitchFamily="2" charset="0"/>
      <p:regular r:id="rId104"/>
      <p:bold r:id="rId105"/>
      <p:italic r:id="rId106"/>
      <p:boldItalic r:id="rId107"/>
    </p:embeddedFont>
    <p:embeddedFont>
      <p:font typeface="Inter 18pt 18pt Light" panose="02000503000000020004" pitchFamily="2" charset="0"/>
      <p:regular r:id="rId108"/>
      <p:bold r:id="rId109"/>
      <p:italic r:id="rId110"/>
      <p:boldItalic r:id="rId111"/>
    </p:embeddedFont>
    <p:embeddedFont>
      <p:font typeface="Inter 18pt 18pt Medium" panose="02000503000000020004" pitchFamily="2" charset="0"/>
      <p:regular r:id="rId112"/>
      <p:italic r:id="rId113"/>
    </p:embeddedFont>
    <p:embeddedFont>
      <p:font typeface="Inter 18pt 18pt SemiBold" panose="02000503000000020004" pitchFamily="2" charset="0"/>
      <p:regular r:id="rId114"/>
      <p:bold r:id="rId115"/>
      <p:italic r:id="rId116"/>
      <p:boldItalic r:id="rId117"/>
    </p:embeddedFont>
    <p:embeddedFont>
      <p:font typeface="Inter Light" panose="02000503000000020004" pitchFamily="2" charset="0"/>
      <p:regular r:id="rId118"/>
      <p:bold r:id="rId119"/>
      <p:italic r:id="rId120"/>
      <p:boldItalic r:id="rId121"/>
    </p:embeddedFont>
    <p:embeddedFont>
      <p:font typeface="Quasimoda Bold" pitchFamily="2" charset="77"/>
      <p:bold r:id="rId122"/>
    </p:embeddedFont>
    <p:embeddedFont>
      <p:font typeface="Quasimoda Medium" pitchFamily="2" charset="77"/>
      <p:bold r:id="rId1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8548A"/>
    <a:srgbClr val="D7CDDB"/>
    <a:srgbClr val="A895B2"/>
    <a:srgbClr val="91879E"/>
    <a:srgbClr val="F1EAF0"/>
    <a:srgbClr val="FFD496"/>
    <a:srgbClr val="483A5E"/>
    <a:srgbClr val="ADA6B6"/>
    <a:srgbClr val="8A7097"/>
    <a:srgbClr val="0090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838AD49-F7E5-404D-B43B-2C89809D2F99}" v="299" dt="2025-07-28T01:12:20.04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32"/>
    <p:restoredTop sz="83498"/>
  </p:normalViewPr>
  <p:slideViewPr>
    <p:cSldViewPr snapToGrid="0">
      <p:cViewPr varScale="1">
        <p:scale>
          <a:sx n="128" d="100"/>
          <a:sy n="128" d="100"/>
        </p:scale>
        <p:origin x="48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117" Type="http://schemas.openxmlformats.org/officeDocument/2006/relationships/font" Target="fonts/font34.fntdata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font" Target="fonts/font1.fntdata"/><Relationship Id="rId89" Type="http://schemas.openxmlformats.org/officeDocument/2006/relationships/font" Target="fonts/font6.fntdata"/><Relationship Id="rId112" Type="http://schemas.openxmlformats.org/officeDocument/2006/relationships/font" Target="fonts/font29.fntdata"/><Relationship Id="rId16" Type="http://schemas.openxmlformats.org/officeDocument/2006/relationships/slide" Target="slides/slide12.xml"/><Relationship Id="rId107" Type="http://schemas.openxmlformats.org/officeDocument/2006/relationships/font" Target="fonts/font24.fntdata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font" Target="fonts/font19.fntdata"/><Relationship Id="rId123" Type="http://schemas.openxmlformats.org/officeDocument/2006/relationships/font" Target="fonts/font40.fntdata"/><Relationship Id="rId128" Type="http://schemas.microsoft.com/office/2015/10/relationships/revisionInfo" Target="revisionInfo.xml"/><Relationship Id="rId5" Type="http://schemas.openxmlformats.org/officeDocument/2006/relationships/slide" Target="slides/slide1.xml"/><Relationship Id="rId90" Type="http://schemas.openxmlformats.org/officeDocument/2006/relationships/font" Target="fonts/font7.fntdata"/><Relationship Id="rId95" Type="http://schemas.openxmlformats.org/officeDocument/2006/relationships/font" Target="fonts/font12.fntdata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font" Target="fonts/font30.fntdata"/><Relationship Id="rId118" Type="http://schemas.openxmlformats.org/officeDocument/2006/relationships/font" Target="fonts/font35.fntdata"/><Relationship Id="rId80" Type="http://schemas.openxmlformats.org/officeDocument/2006/relationships/slide" Target="slides/slide76.xml"/><Relationship Id="rId85" Type="http://schemas.openxmlformats.org/officeDocument/2006/relationships/font" Target="fonts/font2.fntdata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font" Target="fonts/font20.fntdata"/><Relationship Id="rId108" Type="http://schemas.openxmlformats.org/officeDocument/2006/relationships/font" Target="fonts/font25.fntdata"/><Relationship Id="rId124" Type="http://schemas.openxmlformats.org/officeDocument/2006/relationships/presProps" Target="presProps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font" Target="fonts/font8.fntdata"/><Relationship Id="rId96" Type="http://schemas.openxmlformats.org/officeDocument/2006/relationships/font" Target="fonts/font13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font" Target="fonts/font31.fntdata"/><Relationship Id="rId119" Type="http://schemas.openxmlformats.org/officeDocument/2006/relationships/font" Target="fonts/font36.fntdata"/><Relationship Id="rId44" Type="http://schemas.openxmlformats.org/officeDocument/2006/relationships/slide" Target="slides/slide40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81" Type="http://schemas.openxmlformats.org/officeDocument/2006/relationships/slide" Target="slides/slide77.xml"/><Relationship Id="rId86" Type="http://schemas.openxmlformats.org/officeDocument/2006/relationships/font" Target="fonts/font3.fntdata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font" Target="fonts/font26.fntdata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font" Target="fonts/font14.fntdata"/><Relationship Id="rId104" Type="http://schemas.openxmlformats.org/officeDocument/2006/relationships/font" Target="fonts/font21.fntdata"/><Relationship Id="rId120" Type="http://schemas.openxmlformats.org/officeDocument/2006/relationships/font" Target="fonts/font37.fntdata"/><Relationship Id="rId125" Type="http://schemas.openxmlformats.org/officeDocument/2006/relationships/viewProps" Target="viewProp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font" Target="fonts/font9.fntdata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font" Target="fonts/font4.fntdata"/><Relationship Id="rId110" Type="http://schemas.openxmlformats.org/officeDocument/2006/relationships/font" Target="fonts/font27.fntdata"/><Relationship Id="rId115" Type="http://schemas.openxmlformats.org/officeDocument/2006/relationships/font" Target="fonts/font32.fntdata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font" Target="fonts/font17.fntdata"/><Relationship Id="rId105" Type="http://schemas.openxmlformats.org/officeDocument/2006/relationships/font" Target="fonts/font22.fntdata"/><Relationship Id="rId126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font" Target="fonts/font10.fntdata"/><Relationship Id="rId98" Type="http://schemas.openxmlformats.org/officeDocument/2006/relationships/font" Target="fonts/font15.fntdata"/><Relationship Id="rId121" Type="http://schemas.openxmlformats.org/officeDocument/2006/relationships/font" Target="fonts/font38.fntdata"/><Relationship Id="rId3" Type="http://schemas.openxmlformats.org/officeDocument/2006/relationships/customXml" Target="../customXml/item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font" Target="fonts/font33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notesMaster" Target="notesMasters/notesMaster1.xml"/><Relationship Id="rId88" Type="http://schemas.openxmlformats.org/officeDocument/2006/relationships/font" Target="fonts/font5.fntdata"/><Relationship Id="rId111" Type="http://schemas.openxmlformats.org/officeDocument/2006/relationships/font" Target="fonts/font28.fntdata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font" Target="fonts/font23.fntdata"/><Relationship Id="rId127" Type="http://schemas.openxmlformats.org/officeDocument/2006/relationships/tableStyles" Target="tableStyle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52" Type="http://schemas.openxmlformats.org/officeDocument/2006/relationships/slide" Target="slides/slide48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94" Type="http://schemas.openxmlformats.org/officeDocument/2006/relationships/font" Target="fonts/font11.fntdata"/><Relationship Id="rId99" Type="http://schemas.openxmlformats.org/officeDocument/2006/relationships/font" Target="fonts/font16.fntdata"/><Relationship Id="rId101" Type="http://schemas.openxmlformats.org/officeDocument/2006/relationships/font" Target="fonts/font18.fntdata"/><Relationship Id="rId122" Type="http://schemas.openxmlformats.org/officeDocument/2006/relationships/font" Target="fonts/font39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294287-7031-0048-928A-42BD124AE288}" type="datetimeFigureOut">
              <a:rPr lang="en-AU" smtClean="0"/>
              <a:t>16/7/2025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2CA7A-6531-2A40-889C-507ED0E3DD5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531751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publicchristianity.org/activity/protocol-step-inside/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2CA7A-6531-2A40-889C-507ED0E3DD5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2970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Discuss what students would do if they were ‘unlimited’.</a:t>
            </a:r>
          </a:p>
          <a:p>
            <a:r>
              <a:rPr lang="en-AU" dirty="0"/>
              <a:t>Discuss which limits are good for us.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2CA7A-6531-2A40-889C-507ED0E3DD5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05106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2CA7A-6531-2A40-889C-507ED0E3DD5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66388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en-AU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Why do we all want to “do things our own way”? (Where does our desire for autonomy come from?)</a:t>
            </a:r>
            <a:endParaRPr lang="en-AU" sz="1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en-AU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What are some of the things that can go wrong when people just focus on their own autonomy?</a:t>
            </a:r>
            <a:endParaRPr lang="en-AU" sz="1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r>
              <a:rPr lang="en-AU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Why is ‘autonomy’ a poor substitute for freedom?</a:t>
            </a:r>
            <a:r>
              <a:rPr lang="en-AU" dirty="0">
                <a:effectLst/>
              </a:rPr>
              <a:t> 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E2CA7A-6531-2A40-889C-507ED0E3DD59}" type="slidenum">
              <a:rPr lang="en-AU" smtClean="0"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348158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2CA7A-6531-2A40-889C-507ED0E3DD5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2970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2CA7A-6531-2A40-889C-507ED0E3DD5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16503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2CA7A-6531-2A40-889C-507ED0E3DD5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64563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Definition = the mental exhaustion we feel after making too many decisions.</a:t>
            </a:r>
            <a:r>
              <a:rPr lang="en-AU" dirty="0">
                <a:effectLst/>
              </a:rPr>
              <a:t> 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2CA7A-6531-2A40-889C-507ED0E3DD5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2398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2CA7A-6531-2A40-889C-507ED0E3DD5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82354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lnSpc>
                <a:spcPct val="115000"/>
              </a:lnSpc>
              <a:buFont typeface="Symbol" pitchFamily="2" charset="2"/>
              <a:buNone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2CA7A-6531-2A40-889C-507ED0E3DD5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09915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2CA7A-6531-2A40-889C-507ED0E3DD5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05070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2CA7A-6531-2A40-889C-507ED0E3DD5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16503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2CA7A-6531-2A40-889C-507ED0E3DD5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04446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Statement or Discussion Question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2CA7A-6531-2A40-889C-507ED0E3DD5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13467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2CA7A-6531-2A40-889C-507ED0E3DD5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36339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Students write a definition in their own words.</a:t>
            </a:r>
          </a:p>
          <a:p>
            <a:endParaRPr lang="en-AU" sz="1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Definition = what you give up or forego by choosing to do something.</a:t>
            </a:r>
            <a:r>
              <a:rPr lang="en-AU" dirty="0">
                <a:effectLst/>
              </a:rPr>
              <a:t> 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2CA7A-6531-2A40-889C-507ED0E3DD5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81866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lnSpc>
                <a:spcPct val="115000"/>
              </a:lnSpc>
              <a:buFont typeface="Symbol" pitchFamily="2" charset="2"/>
              <a:buNone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2CA7A-6531-2A40-889C-507ED0E3DD5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47620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2CA7A-6531-2A40-889C-507ED0E3DD5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52893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Students create a </a:t>
            </a:r>
            <a:r>
              <a:rPr lang="en-AU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cost-benefit chart</a:t>
            </a:r>
            <a:r>
              <a:rPr lang="en-AU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with a partner or in small groups around a common teen choice (e.g., social media use, gaming, overcommitment to work or sport, or buying trends etc.).</a:t>
            </a:r>
            <a:r>
              <a:rPr lang="en-AU" dirty="0">
                <a:effectLst/>
              </a:rPr>
              <a:t> </a:t>
            </a:r>
          </a:p>
          <a:p>
            <a:endParaRPr lang="en-AU" dirty="0"/>
          </a:p>
          <a:p>
            <a:r>
              <a:rPr lang="en-AU" dirty="0"/>
              <a:t>Students can choose one or more ’choices’ to evaluate.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2CA7A-6531-2A40-889C-507ED0E3DD5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804636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2CA7A-6531-2A40-889C-507ED0E3DD5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935871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Statement or Discussion Question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2CA7A-6531-2A40-889C-507ED0E3DD5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250363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2CA7A-6531-2A40-889C-507ED0E3DD5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38675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Westpac Billboard (Seen in Sydney – 2025)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2CA7A-6531-2A40-889C-507ED0E3DD5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342878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lnSpc>
                <a:spcPct val="115000"/>
              </a:lnSpc>
              <a:buFont typeface="Symbol" pitchFamily="2" charset="2"/>
              <a:buNone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2CA7A-6531-2A40-889C-507ED0E3DD5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153375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2CA7A-6531-2A40-889C-507ED0E3DD5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372214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Students to </a:t>
            </a:r>
            <a:r>
              <a:rPr lang="en-AU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rewrite the verse</a:t>
            </a:r>
            <a:r>
              <a:rPr lang="en-AU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in their own words, with a specific relationship in mind (family, friendship, work colleague or sporting team context etc.).</a:t>
            </a:r>
            <a:r>
              <a:rPr lang="en-AU" dirty="0">
                <a:effectLst/>
              </a:rPr>
              <a:t> 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2CA7A-6531-2A40-889C-507ED0E3DD5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676755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2CA7A-6531-2A40-889C-507ED0E3DD5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367502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Practice statements – use as many of these as the group needs.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3F0465-209F-BA44-9620-FFA870084864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495422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Practice statements – use as many of these as the group needs.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3F0465-209F-BA44-9620-FFA870084864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517977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Practice statements – use as many of these as the group needs.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3F0465-209F-BA44-9620-FFA870084864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468462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Practice statements – use as many of these as the group needs.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3F0465-209F-BA44-9620-FFA870084864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653382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Lesson Statements – use as many of these as are helpful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3F0465-209F-BA44-9620-FFA870084864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44562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Lesson Statements – use as many of these as are helpful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3F0465-209F-BA44-9620-FFA870084864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66675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2CA7A-6531-2A40-889C-507ED0E3DD5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823545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Lesson Statements – use as many of these as are helpful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3F0465-209F-BA44-9620-FFA870084864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558944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Lesson Statements – use as many of these as are helpful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3F0465-209F-BA44-9620-FFA870084864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13072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Lesson Statements – use as many of these as are helpful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3F0465-209F-BA44-9620-FFA870084864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892072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2CA7A-6531-2A40-889C-507ED0E3DD5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524286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lnSpc>
                <a:spcPct val="115000"/>
              </a:lnSpc>
              <a:buFont typeface="Symbol" pitchFamily="2" charset="2"/>
              <a:buNone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2CA7A-6531-2A40-889C-507ED0E3DD5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311081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Ralph Waldo Emerson (1803–1802)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2CA7A-6531-2A40-889C-507ED0E3DD5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046254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“I’m rethinking what success means to me because…”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2CA7A-6531-2A40-889C-507ED0E3DD5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368214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2CA7A-6531-2A40-889C-507ED0E3DD5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792895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“I’m rethinking what success means to me because…”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2CA7A-6531-2A40-889C-507ED0E3DD5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523634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2CA7A-6531-2A40-889C-507ED0E3DD5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63913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lnSpc>
                <a:spcPct val="115000"/>
              </a:lnSpc>
              <a:buFont typeface="Symbol" pitchFamily="2" charset="2"/>
              <a:buNone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E2CA7A-6531-2A40-889C-507ED0E3DD59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6099156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lnSpc>
                <a:spcPct val="115000"/>
              </a:lnSpc>
              <a:buFont typeface="Symbol" pitchFamily="2" charset="2"/>
              <a:buNone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2CA7A-6531-2A40-889C-507ED0E3DD5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125785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Invite students to discuss how we are ‘mastered’ by our technology, and how we can make sure that we stay in charge of the technology in our lives.</a:t>
            </a:r>
            <a:r>
              <a:rPr lang="en-AU" dirty="0">
                <a:effectLst/>
              </a:rPr>
              <a:t> 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2CA7A-6531-2A40-889C-507ED0E3DD5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335281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2CA7A-6531-2A40-889C-507ED0E3DD5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706113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2CA7A-6531-2A40-889C-507ED0E3DD5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363393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lnSpc>
                <a:spcPct val="115000"/>
              </a:lnSpc>
              <a:buFont typeface="Symbol" pitchFamily="2" charset="2"/>
              <a:buNone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2CA7A-6531-2A40-889C-507ED0E3DD5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123193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2CA7A-6531-2A40-889C-507ED0E3DD5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988091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2CA7A-6531-2A40-889C-507ED0E3DD5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262732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2CA7A-6531-2A40-889C-507ED0E3DD5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265788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lnSpc>
                <a:spcPct val="115000"/>
              </a:lnSpc>
              <a:buFont typeface="Symbol" pitchFamily="2" charset="2"/>
              <a:buNone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2CA7A-6531-2A40-889C-507ED0E3DD5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862798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Students </a:t>
            </a:r>
            <a:r>
              <a:rPr lang="en-AU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reflect</a:t>
            </a:r>
            <a:r>
              <a:rPr lang="en-AU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on why God would choose to embrace limits, and restrict his freedom, willingly. 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2CA7A-6531-2A40-889C-507ED0E3DD5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00300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2CA7A-6531-2A40-889C-507ED0E3DD5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645630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i="0" dirty="0"/>
              <a:t>Q: </a:t>
            </a:r>
            <a:r>
              <a:rPr lang="en-AU" sz="1800" i="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What does Paul identify as the motives behind an attitude of entitlement and autonomy? (v.3-4)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800" i="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(Selfishness, ego validation/insecurity, pride, self-centredness)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2CA7A-6531-2A40-889C-507ED0E3DD5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029145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800" i="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Q: How would you describe Jesus’ attitude to his personal ‘freedom’ and rights? (v.6-8)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2CA7A-6531-2A40-889C-507ED0E3DD5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64510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lnSpc>
                <a:spcPct val="115000"/>
              </a:lnSpc>
              <a:buFont typeface="Symbol" pitchFamily="2" charset="2"/>
              <a:buNone/>
            </a:pPr>
            <a:r>
              <a:rPr lang="en-AU" sz="1800" i="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Q: What does v.13 say is the true source of freedom?</a:t>
            </a:r>
          </a:p>
          <a:p>
            <a:r>
              <a:rPr lang="en-AU" sz="1800" i="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Q: In what ways does this passage challenge how people today usually think about freedom, success, and identity?</a:t>
            </a:r>
            <a:r>
              <a:rPr lang="en-AU" i="0" dirty="0">
                <a:effectLst/>
              </a:rPr>
              <a:t> </a:t>
            </a:r>
            <a:endParaRPr lang="en-AU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2CA7A-6531-2A40-889C-507ED0E3DD5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998324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2CA7A-6531-2A40-889C-507ED0E3DD5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698040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2CA7A-6531-2A40-889C-507ED0E3DD5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344511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2CA7A-6531-2A40-889C-507ED0E3DD5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308141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2CA7A-6531-2A40-889C-507ED0E3DD5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601918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2CA7A-6531-2A40-889C-507ED0E3DD5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220226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2CA7A-6531-2A40-889C-507ED0E3DD5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997713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lnSpc>
                <a:spcPct val="115000"/>
              </a:lnSpc>
              <a:buFont typeface="Symbol" pitchFamily="2" charset="2"/>
              <a:buNone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2CA7A-6531-2A40-889C-507ED0E3DD5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67602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2CA7A-6531-2A40-889C-507ED0E3DD5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8173668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2CA7A-6531-2A40-889C-507ED0E3DD5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9135527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lnSpc>
                <a:spcPct val="115000"/>
              </a:lnSpc>
              <a:buFont typeface="Symbol" pitchFamily="2" charset="2"/>
              <a:buNone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2CA7A-6531-2A40-889C-507ED0E3DD5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96877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2CA7A-6531-2A40-889C-507ED0E3DD5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7053388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lnSpc>
                <a:spcPct val="115000"/>
              </a:lnSpc>
              <a:buFont typeface="Symbol" pitchFamily="2" charset="2"/>
              <a:buNone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2CA7A-6531-2A40-889C-507ED0E3DD5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5628237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2CA7A-6531-2A40-889C-507ED0E3DD5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9684821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2CA7A-6531-2A40-889C-507ED0E3DD5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23986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Bible </a:t>
            </a:r>
            <a:r>
              <a:rPr lang="en-AU"/>
              <a:t>Translation Copyright Credits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2CA7A-6531-2A40-889C-507ED0E3DD5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8665643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2CA7A-6531-2A40-889C-507ED0E3DD5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9462355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2CA7A-6531-2A40-889C-507ED0E3DD5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47531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lnSpc>
                <a:spcPct val="115000"/>
              </a:lnSpc>
              <a:buFont typeface="Symbol" pitchFamily="2" charset="2"/>
              <a:buNone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E2CA7A-6531-2A40-889C-507ED0E3DD59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662765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In small groups students complete a </a:t>
            </a:r>
            <a:r>
              <a:rPr lang="en-AU" sz="1800" u="sng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3"/>
              </a:rPr>
              <a:t>Step Inside</a:t>
            </a:r>
            <a:r>
              <a:rPr lang="en-AU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activity. </a:t>
            </a:r>
          </a:p>
          <a:p>
            <a:endParaRPr lang="en-AU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r>
              <a:rPr lang="en-AU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Allocate each group a character, students </a:t>
            </a:r>
            <a:r>
              <a:rPr lang="en-AU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identify</a:t>
            </a:r>
            <a:r>
              <a:rPr lang="en-AU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and </a:t>
            </a:r>
            <a:r>
              <a:rPr lang="en-AU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share</a:t>
            </a:r>
            <a:r>
              <a:rPr lang="en-AU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how each would respond to the statement.</a:t>
            </a:r>
          </a:p>
          <a:p>
            <a:r>
              <a:rPr lang="en-AU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(e.g. a </a:t>
            </a:r>
            <a:r>
              <a:rPr lang="en-AU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teenager, a parent, a politician, an influencer, a judge, a sporting coach, a teacher, a police officer, a doctor etc.)</a:t>
            </a:r>
            <a:r>
              <a:rPr lang="en-AU" dirty="0">
                <a:effectLst/>
              </a:rPr>
              <a:t> 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2CA7A-6531-2A40-889C-507ED0E3DD5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23598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F8B5F-5FBF-C458-A193-9947D6D7A0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9C4841-C386-CBD5-B5A4-373D903042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2BF5BE-2874-ADFA-74F2-E3C7A6797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29EE-29D8-E142-B2F7-DFBD0BBA0C99}" type="datetimeFigureOut">
              <a:rPr lang="en-US" smtClean="0"/>
              <a:t>7/16/25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7F20AB-2F0C-7A99-DA81-49E5343FC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2529FC-7378-A790-2DF2-745625367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CA69A-A3BD-E648-A3F2-D402748B5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93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E74E3-D332-2280-6454-8A688525D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991D4B-0AF2-C0D5-536F-01122C0F7A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71F423-2A24-1432-8C02-1BA0C5E18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29EE-29D8-E142-B2F7-DFBD0BBA0C99}" type="datetimeFigureOut">
              <a:rPr lang="en-US" smtClean="0"/>
              <a:t>7/16/25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68D845-8414-B67B-8FAE-DD6337613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1FB066-BFF5-E118-C291-B240E6E51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CA69A-A3BD-E648-A3F2-D402748B5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824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653B3A-951D-CC61-7F2C-BD5436209B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80B6ED-652B-E5D2-2E17-F92D69D1EF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2B66E5-C77A-2FCC-CEEE-7A59F2486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29EE-29D8-E142-B2F7-DFBD0BBA0C99}" type="datetimeFigureOut">
              <a:rPr lang="en-US" smtClean="0"/>
              <a:t>7/16/25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F35046-C1A4-2455-BD36-E9B924905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79B63A-C231-6202-202E-33FCB59C8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CA69A-A3BD-E648-A3F2-D402748B5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8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4AD4E9-3C2D-2529-E6B1-DF63C5FC4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796811-2160-6619-F117-393608E001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68DCF4-172D-2211-0AF9-7DC97485B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29EE-29D8-E142-B2F7-DFBD0BBA0C99}" type="datetimeFigureOut">
              <a:rPr lang="en-US" smtClean="0"/>
              <a:t>7/16/25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67BFD3-F01C-C6DB-5B90-871EF7BD7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6346D4-74EF-456C-54D5-CF0D6B288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CA69A-A3BD-E648-A3F2-D402748B5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058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98C5C-BE4E-F9BB-7461-40FF243E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300C95-FF58-1294-2C5B-A27CCBCE45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6EA2B2-F006-8905-3C3D-09CF15168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29EE-29D8-E142-B2F7-DFBD0BBA0C99}" type="datetimeFigureOut">
              <a:rPr lang="en-US" smtClean="0"/>
              <a:t>7/16/25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20A8EA-1875-92B9-C171-3F0E388A3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00C820-070A-FCA8-9DF9-B059BA795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CA69A-A3BD-E648-A3F2-D402748B5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7873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4F16CC-FDD2-9D1A-5343-E5D62DF99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FF77DE-640C-E78B-4475-ACF90A3046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8266D7-D8DF-BC24-E19D-35FCEBBBFD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8786B1-8919-7918-FBA1-B09F90B76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29EE-29D8-E142-B2F7-DFBD0BBA0C99}" type="datetimeFigureOut">
              <a:rPr lang="en-US" smtClean="0"/>
              <a:t>7/16/25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A65D4E-151E-F2C5-D999-FDF8F6F90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1232C2-1B5A-DD61-30E3-EBB19B7B0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CA69A-A3BD-E648-A3F2-D402748B5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722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43BB3-D85D-709E-98BB-69489C598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40001C-9A79-7C38-BEB3-EAB27D8EE1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B7078F-ADBA-8192-8890-B56045FC60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1B5866-A3A9-7568-AABB-AE87199175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5F8D69-FC6A-6F02-1A41-5FCF00A485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759F425-12A3-1900-A8C1-A5009B514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29EE-29D8-E142-B2F7-DFBD0BBA0C99}" type="datetimeFigureOut">
              <a:rPr lang="en-US" smtClean="0"/>
              <a:t>7/16/25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66AA43-7151-F17A-57AB-458551FE9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C039DA-A388-C271-7944-EF226F961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CA69A-A3BD-E648-A3F2-D402748B5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076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3FCCA-0504-48F1-69AF-862873811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57B325-4A58-580F-1FF0-E7729EFC2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29EE-29D8-E142-B2F7-DFBD0BBA0C99}" type="datetimeFigureOut">
              <a:rPr lang="en-US" smtClean="0"/>
              <a:t>7/16/25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09984B-1BCE-7C88-939D-CCA1509B6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2173B1-43DC-4475-CD93-D4351BBCE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CA69A-A3BD-E648-A3F2-D402748B5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874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9C4FD9-C8F1-04E0-D801-265AA3316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29EE-29D8-E142-B2F7-DFBD0BBA0C99}" type="datetimeFigureOut">
              <a:rPr lang="en-US" smtClean="0"/>
              <a:t>7/16/25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229019-268A-6B90-0E1B-86E4E1BFF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945610-63F2-ACF8-7789-865850D1D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CA69A-A3BD-E648-A3F2-D402748B5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658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99028-5381-E62B-C144-6AE6F7F7E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381F61-B777-8A69-AE73-47B1090AEA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AD13E7-EABE-B687-2768-5D92C08678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BD4A51-E192-4BF6-DC42-3D041274A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29EE-29D8-E142-B2F7-DFBD0BBA0C99}" type="datetimeFigureOut">
              <a:rPr lang="en-US" smtClean="0"/>
              <a:t>7/16/25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551F08-E680-72F6-C3E4-4B96203EF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A4AD32-708E-0DED-DE38-7DCD373F8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CA69A-A3BD-E648-A3F2-D402748B5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374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1F017-D0EA-A907-F216-93461AF19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C788EB7-EF85-D5E4-5938-834935605E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ECAC7B-6B55-F14F-843C-E4C646C0F9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8F4039-CE96-2017-3CB7-AD2E57167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29EE-29D8-E142-B2F7-DFBD0BBA0C99}" type="datetimeFigureOut">
              <a:rPr lang="en-US" smtClean="0"/>
              <a:t>7/16/25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59D5D7-E635-A31D-008F-C1FF66624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4613F9-1154-A11A-399F-D5B184621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CA69A-A3BD-E648-A3F2-D402748B5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477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F32C30-1CDD-23D5-3A6F-E258269DD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DAA09C-51BB-4EA3-F31E-33D4CFBE72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5F52EC-94E6-5CEB-5D21-0EAFCB39FB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EA429EE-29D8-E142-B2F7-DFBD0BBA0C99}" type="datetimeFigureOut">
              <a:rPr lang="en-US" smtClean="0"/>
              <a:t>7/16/25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34E9B6-654F-4777-E09E-CF4CD5E88B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42C807-24BB-5935-CFC0-B480D8CAB3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00CA69A-A3BD-E648-A3F2-D402748B5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253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emf"/><Relationship Id="rId4" Type="http://schemas.openxmlformats.org/officeDocument/2006/relationships/hyperlink" Target="https://publicchristianity.org/video/freedom-for-all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emf"/><Relationship Id="rId4" Type="http://schemas.openxmlformats.org/officeDocument/2006/relationships/hyperlink" Target="https://publicchristianity.org/video/living-with-the-consequences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emf"/><Relationship Id="rId4" Type="http://schemas.openxmlformats.org/officeDocument/2006/relationships/hyperlink" Target="https://publicchristianity.org/video/the-impact-on-others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e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emf"/><Relationship Id="rId4" Type="http://schemas.openxmlformats.org/officeDocument/2006/relationships/hyperlink" Target="https://publicchristianity.org/video/freedom-for-all/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emf"/><Relationship Id="rId4" Type="http://schemas.openxmlformats.org/officeDocument/2006/relationships/hyperlink" Target="https://publicchristianity.org/video/the-metrics-of-success/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emf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emf"/><Relationship Id="rId4" Type="http://schemas.openxmlformats.org/officeDocument/2006/relationships/hyperlink" Target="https://publicchristianity.org/video/technology-addiction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emf"/><Relationship Id="rId4" Type="http://schemas.openxmlformats.org/officeDocument/2006/relationships/hyperlink" Target="https://publicchristianity.org/video/what-is-freedom-for/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emf"/><Relationship Id="rId4" Type="http://schemas.openxmlformats.org/officeDocument/2006/relationships/hyperlink" Target="https://publicchristianity.org/video/what-is-freedom-for/" TargetMode="Externa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g"/><Relationship Id="rId4" Type="http://schemas.openxmlformats.org/officeDocument/2006/relationships/image" Target="../media/image20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e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e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e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emf"/><Relationship Id="rId4" Type="http://schemas.openxmlformats.org/officeDocument/2006/relationships/hyperlink" Target="https://publicchristianity.org/video/freedom-hacks/" TargetMode="Externa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emf"/><Relationship Id="rId4" Type="http://schemas.openxmlformats.org/officeDocument/2006/relationships/hyperlink" Target="https://publicchristianity.org/video/freedom-hacks/" TargetMode="Externa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emf"/><Relationship Id="rId4" Type="http://schemas.openxmlformats.org/officeDocument/2006/relationships/hyperlink" Target="https://publicchristianity.org/video/freedom-for-all/" TargetMode="Externa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emf"/><Relationship Id="rId4" Type="http://schemas.openxmlformats.org/officeDocument/2006/relationships/hyperlink" Target="https://publicchristianity.org/video/freedom-hacks/" TargetMode="Externa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emf"/><Relationship Id="rId4" Type="http://schemas.openxmlformats.org/officeDocument/2006/relationships/hyperlink" Target="https://publicchristianity.org/video/freedom-hacks/" TargetMode="Externa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emf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FFD496"/>
            </a:gs>
            <a:gs pos="71000">
              <a:srgbClr val="C5A397"/>
            </a:gs>
            <a:gs pos="50000">
              <a:srgbClr val="A88A98"/>
            </a:gs>
            <a:gs pos="29000">
              <a:srgbClr val="8B7198">
                <a:lumMod val="88000"/>
                <a:lumOff val="12000"/>
              </a:srgbClr>
            </a:gs>
            <a:gs pos="9000">
              <a:srgbClr val="8E749A">
                <a:lumMod val="88000"/>
                <a:lumOff val="12000"/>
              </a:srgbClr>
            </a:gs>
            <a:gs pos="0">
              <a:srgbClr val="8A7097">
                <a:lumMod val="94994"/>
                <a:lumOff val="5006"/>
              </a:srgbClr>
            </a:gs>
          </a:gsLst>
          <a:lin ang="2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20A20658-B2A9-A945-8076-ABC3294F4D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D396"/>
              </a:clrFrom>
              <a:clrTo>
                <a:srgbClr val="FFD396">
                  <a:alpha val="0"/>
                </a:srgbClr>
              </a:clrTo>
            </a:clrChange>
          </a:blip>
          <a:srcRect l="20197" t="32129" r="16978" b="22152"/>
          <a:stretch/>
        </p:blipFill>
        <p:spPr>
          <a:xfrm>
            <a:off x="8499763" y="2189752"/>
            <a:ext cx="3220730" cy="3843410"/>
          </a:xfrm>
          <a:prstGeom prst="rect">
            <a:avLst/>
          </a:prstGeom>
          <a:effectLst>
            <a:glow rad="1828800">
              <a:srgbClr val="FFD496">
                <a:alpha val="18000"/>
              </a:srgbClr>
            </a:glow>
            <a:softEdge rad="0"/>
          </a:effectLst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F58CFB51-CE2C-494D-B35B-14723B8154F8}"/>
              </a:ext>
            </a:extLst>
          </p:cNvPr>
          <p:cNvSpPr txBox="1">
            <a:spLocks/>
          </p:cNvSpPr>
          <p:nvPr/>
        </p:nvSpPr>
        <p:spPr>
          <a:xfrm>
            <a:off x="834714" y="510224"/>
            <a:ext cx="7260317" cy="4604122"/>
          </a:xfrm>
          <a:prstGeom prst="rect">
            <a:avLst/>
          </a:prstGeom>
          <a:effectLst>
            <a:outerShdw blurRad="50800" dist="38100" dir="2700000" algn="tl" rotWithShape="0">
              <a:srgbClr val="483A5E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9600" dirty="0">
                <a:solidFill>
                  <a:srgbClr val="FFD496"/>
                </a:solidFill>
                <a:latin typeface="Quasimoda Bold" pitchFamily="2" charset="77"/>
                <a:ea typeface="Helvetica Neue" panose="02000503000000020004" pitchFamily="2" charset="0"/>
                <a:cs typeface="Helvetica Neue" panose="02000503000000020004" pitchFamily="2" charset="0"/>
              </a:rPr>
              <a:t>THE </a:t>
            </a:r>
          </a:p>
          <a:p>
            <a:pPr algn="l">
              <a:lnSpc>
                <a:spcPct val="80000"/>
              </a:lnSpc>
            </a:pPr>
            <a:r>
              <a:rPr lang="en-US" sz="9600" dirty="0">
                <a:solidFill>
                  <a:srgbClr val="FFD496"/>
                </a:solidFill>
                <a:latin typeface="Quasimoda Bold" pitchFamily="2" charset="77"/>
                <a:ea typeface="Helvetica Neue" panose="02000503000000020004" pitchFamily="2" charset="0"/>
                <a:cs typeface="Helvetica Neue" panose="02000503000000020004" pitchFamily="2" charset="0"/>
              </a:rPr>
              <a:t>FREEDOM </a:t>
            </a:r>
          </a:p>
          <a:p>
            <a:pPr algn="l">
              <a:lnSpc>
                <a:spcPct val="80000"/>
              </a:lnSpc>
            </a:pPr>
            <a:r>
              <a:rPr lang="en-US" sz="9600" dirty="0">
                <a:solidFill>
                  <a:srgbClr val="FFD496"/>
                </a:solidFill>
                <a:latin typeface="Quasimoda Bold" pitchFamily="2" charset="77"/>
                <a:ea typeface="Helvetica Neue" panose="02000503000000020004" pitchFamily="2" charset="0"/>
                <a:cs typeface="Helvetica Neue" panose="02000503000000020004" pitchFamily="2" charset="0"/>
              </a:rPr>
              <a:t>TRAP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59006D1E-59FA-FD42-801E-C164928A0FC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881244" y="5760112"/>
            <a:ext cx="2146300" cy="54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0482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B9AAC1">
                <a:lumMod val="85000"/>
              </a:srgbClr>
            </a:gs>
            <a:gs pos="80000">
              <a:srgbClr val="B9AAC1">
                <a:lumMod val="94817"/>
              </a:srgb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B815EE79-A997-494B-B726-B707045988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48403"/>
            <a:ext cx="9144000" cy="2626360"/>
          </a:xfrm>
          <a:effectLst>
            <a:outerShdw blurRad="50800" dist="38100" dir="2700000" algn="tl" rotWithShape="0">
              <a:srgbClr val="483A5E">
                <a:alpha val="40000"/>
              </a:srgbClr>
            </a:outerShdw>
          </a:effectLst>
        </p:spPr>
        <p:txBody>
          <a:bodyPr anchor="ctr">
            <a:noAutofit/>
          </a:bodyPr>
          <a:lstStyle/>
          <a:p>
            <a:pPr>
              <a:lnSpc>
                <a:spcPct val="110000"/>
              </a:lnSpc>
            </a:pPr>
            <a:r>
              <a:rPr lang="en-AU" dirty="0">
                <a:solidFill>
                  <a:schemeClr val="bg1"/>
                </a:solidFill>
                <a:latin typeface="Quasimoda Bold" pitchFamily="2" charset="77"/>
                <a:ea typeface="Inter" panose="02000503000000020004" pitchFamily="2" charset="0"/>
                <a:cs typeface="Calibri" panose="020F0502020204030204" pitchFamily="34" charset="0"/>
              </a:rPr>
              <a:t>What superpower do </a:t>
            </a:r>
            <a:br>
              <a:rPr lang="en-AU" dirty="0">
                <a:solidFill>
                  <a:schemeClr val="bg1"/>
                </a:solidFill>
                <a:latin typeface="Quasimoda Bold" pitchFamily="2" charset="77"/>
                <a:ea typeface="Inter" panose="02000503000000020004" pitchFamily="2" charset="0"/>
                <a:cs typeface="Calibri" panose="020F0502020204030204" pitchFamily="34" charset="0"/>
              </a:rPr>
            </a:br>
            <a:r>
              <a:rPr lang="en-AU" dirty="0">
                <a:solidFill>
                  <a:schemeClr val="bg1"/>
                </a:solidFill>
                <a:latin typeface="Quasimoda Bold" pitchFamily="2" charset="77"/>
                <a:ea typeface="Inter" panose="02000503000000020004" pitchFamily="2" charset="0"/>
                <a:cs typeface="Calibri" panose="020F0502020204030204" pitchFamily="34" charset="0"/>
              </a:rPr>
              <a:t>you wish you had?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B36582-2904-2947-891F-443764A77DA2}"/>
              </a:ext>
            </a:extLst>
          </p:cNvPr>
          <p:cNvSpPr txBox="1"/>
          <p:nvPr/>
        </p:nvSpPr>
        <p:spPr>
          <a:xfrm>
            <a:off x="5856789" y="6110513"/>
            <a:ext cx="59424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AU" sz="2800" b="1" dirty="0">
                <a:solidFill>
                  <a:srgbClr val="D7CDDB"/>
                </a:solidFill>
                <a:effectLst/>
                <a:latin typeface="Inter 18pt 18pt SemiBold" panose="02000503000000020004" pitchFamily="2" charset="0"/>
                <a:ea typeface="Inter 18pt 18pt SemiBold" panose="02000503000000020004" pitchFamily="2" charset="0"/>
                <a:cs typeface="Calibri" panose="020F0502020204030204" pitchFamily="34" charset="0"/>
              </a:rPr>
              <a:t>THE FREEDOM TRAP</a:t>
            </a:r>
            <a:endParaRPr lang="en-AU" sz="2800" b="1" dirty="0">
              <a:solidFill>
                <a:srgbClr val="D7CDDB"/>
              </a:solidFill>
              <a:latin typeface="Inter 18pt 18pt SemiBold" panose="02000503000000020004" pitchFamily="2" charset="0"/>
              <a:ea typeface="Inter 18pt 18pt SemiBold" panose="02000503000000020004" pitchFamily="2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99B7EC9-58D7-FD4B-8D66-D4460C339E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5000"/>
          </a:blip>
          <a:srcRect r="39446"/>
          <a:stretch/>
        </p:blipFill>
        <p:spPr>
          <a:xfrm>
            <a:off x="392795" y="6121949"/>
            <a:ext cx="1051140" cy="492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6049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3A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2776969-A803-A446-AA24-A4D0C4EEA357}"/>
              </a:ext>
            </a:extLst>
          </p:cNvPr>
          <p:cNvSpPr txBox="1"/>
          <p:nvPr/>
        </p:nvSpPr>
        <p:spPr>
          <a:xfrm>
            <a:off x="3264134" y="6095136"/>
            <a:ext cx="853507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AU" sz="2600" b="1" dirty="0">
                <a:solidFill>
                  <a:srgbClr val="ADA6B6"/>
                </a:solidFill>
                <a:latin typeface="Quasimoda Bold" pitchFamily="2" charset="77"/>
                <a:ea typeface="Inter Medium" panose="02000503000000020004" pitchFamily="2" charset="0"/>
                <a:cs typeface="Calibri" panose="020F0502020204030204" pitchFamily="34" charset="0"/>
              </a:rPr>
              <a:t>FREEDOM V. AUTONOMY</a:t>
            </a:r>
            <a:endParaRPr lang="en-AU" sz="2600" b="1" dirty="0">
              <a:solidFill>
                <a:srgbClr val="ADA6B6"/>
              </a:solidFill>
              <a:latin typeface="Quasimoda Bold" pitchFamily="2" charset="77"/>
              <a:ea typeface="Inter Medium" panose="02000503000000020004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C135DAD-6BCB-4643-B74B-8A3BF69BD7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5000"/>
          </a:blip>
          <a:srcRect r="39446"/>
          <a:stretch/>
        </p:blipFill>
        <p:spPr>
          <a:xfrm>
            <a:off x="392795" y="6121949"/>
            <a:ext cx="1051140" cy="492444"/>
          </a:xfrm>
          <a:prstGeom prst="rect">
            <a:avLst/>
          </a:prstGeom>
        </p:spPr>
      </p:pic>
      <p:pic>
        <p:nvPicPr>
          <p:cNvPr id="5" name="Picture 4">
            <a:hlinkClick r:id="rId4"/>
            <a:extLst>
              <a:ext uri="{FF2B5EF4-FFF2-40B4-BE49-F238E27FC236}">
                <a16:creationId xmlns:a16="http://schemas.microsoft.com/office/drawing/2014/main" id="{9D3927C1-809A-9340-91CD-94EACD2AB7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1000" y="514074"/>
            <a:ext cx="8890000" cy="505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4159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0FCC6D-46B7-CA3C-6702-19D75A55C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48E9AD-1125-F541-BC61-14B7617A66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67400"/>
            <a:ext cx="12192000" cy="990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0366CD3-EA7F-EE4C-81E5-42EFB7A25678}"/>
              </a:ext>
            </a:extLst>
          </p:cNvPr>
          <p:cNvSpPr txBox="1"/>
          <p:nvPr/>
        </p:nvSpPr>
        <p:spPr>
          <a:xfrm>
            <a:off x="3046879" y="525227"/>
            <a:ext cx="6098240" cy="5522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800" b="1" i="0" u="none" strike="noStrike" kern="1200" cap="none" spc="0" normalizeH="0" baseline="0" noProof="0" dirty="0">
                <a:ln>
                  <a:noFill/>
                </a:ln>
                <a:solidFill>
                  <a:srgbClr val="A895B2">
                    <a:alpha val="39110"/>
                  </a:srgbClr>
                </a:solidFill>
                <a:effectLst/>
                <a:uLnTx/>
                <a:uFillTx/>
                <a:latin typeface="Quasimoda Bold" pitchFamily="2" charset="77"/>
                <a:ea typeface="+mn-ea"/>
                <a:cs typeface="+mn-cs"/>
              </a:rPr>
              <a:t>DISCUSSION </a:t>
            </a:r>
            <a:r>
              <a:rPr kumimoji="0" lang="en-AU" sz="2800" b="1" i="0" u="none" strike="noStrike" kern="1200" cap="none" spc="0" normalizeH="0" baseline="0" noProof="0" dirty="0">
                <a:ln>
                  <a:noFill/>
                </a:ln>
                <a:solidFill>
                  <a:srgbClr val="A895B2">
                    <a:alpha val="50000"/>
                  </a:srgbClr>
                </a:solidFill>
                <a:effectLst/>
                <a:uLnTx/>
                <a:uFillTx/>
                <a:latin typeface="Quasimoda Bold" pitchFamily="2" charset="77"/>
                <a:ea typeface="+mn-ea"/>
                <a:cs typeface="+mn-cs"/>
              </a:rPr>
              <a:t>QUESTIONS</a:t>
            </a:r>
            <a:r>
              <a:rPr kumimoji="0" lang="en-AU" sz="2800" b="1" i="0" u="none" strike="noStrike" kern="1200" cap="none" spc="0" normalizeH="0" baseline="0" noProof="0" dirty="0">
                <a:ln>
                  <a:noFill/>
                </a:ln>
                <a:solidFill>
                  <a:srgbClr val="A895B2">
                    <a:alpha val="39110"/>
                  </a:srgbClr>
                </a:solidFill>
                <a:effectLst/>
                <a:uLnTx/>
                <a:uFillTx/>
                <a:latin typeface="Quasimoda Bold" pitchFamily="2" charset="77"/>
                <a:ea typeface="+mn-ea"/>
                <a:cs typeface="+mn-cs"/>
              </a:rPr>
              <a:t>: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FB803F-B376-22DE-710F-147422FF04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79956" y="1684253"/>
            <a:ext cx="8632086" cy="3489493"/>
          </a:xfrm>
        </p:spPr>
        <p:txBody>
          <a:bodyPr>
            <a:noAutofit/>
          </a:bodyPr>
          <a:lstStyle/>
          <a:p>
            <a:pPr marL="400050" lvl="1" indent="-400050" algn="l">
              <a:lnSpc>
                <a:spcPct val="114000"/>
              </a:lnSpc>
              <a:spcBef>
                <a:spcPts val="10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AU" sz="2200" dirty="0">
                <a:solidFill>
                  <a:srgbClr val="483A5E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Why do we all want to “do things our own way”?			</a:t>
            </a:r>
            <a:r>
              <a:rPr lang="en-AU" i="1" dirty="0">
                <a:solidFill>
                  <a:srgbClr val="8A7097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(Where does our desire for autonomy come from?)</a:t>
            </a:r>
          </a:p>
          <a:p>
            <a:pPr marL="400050" lvl="1" indent="-400050" algn="l">
              <a:lnSpc>
                <a:spcPct val="114000"/>
              </a:lnSpc>
              <a:spcBef>
                <a:spcPts val="10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AU" sz="2200" dirty="0">
                <a:solidFill>
                  <a:srgbClr val="483A5E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What are some of the things that can go wrong when people purely focus on their own autonomy?</a:t>
            </a:r>
          </a:p>
          <a:p>
            <a:pPr marL="400050" lvl="1" indent="-400050" algn="l">
              <a:lnSpc>
                <a:spcPct val="114000"/>
              </a:lnSpc>
              <a:spcBef>
                <a:spcPts val="10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AU" sz="2200" dirty="0">
                <a:solidFill>
                  <a:srgbClr val="483A5E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Why is ‘autonomy’ a poor substitute for freedom? 			</a:t>
            </a:r>
            <a:r>
              <a:rPr lang="en-AU" i="1" dirty="0">
                <a:solidFill>
                  <a:srgbClr val="8A7097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(How would you describe what true freedom should include?)</a:t>
            </a:r>
          </a:p>
        </p:txBody>
      </p:sp>
    </p:spTree>
    <p:extLst>
      <p:ext uri="{BB962C8B-B14F-4D97-AF65-F5344CB8AC3E}">
        <p14:creationId xmlns:p14="http://schemas.microsoft.com/office/powerpoint/2010/main" val="4378729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FFD496"/>
            </a:gs>
            <a:gs pos="71000">
              <a:srgbClr val="C5A397"/>
            </a:gs>
            <a:gs pos="50000">
              <a:srgbClr val="A88A98"/>
            </a:gs>
            <a:gs pos="29000">
              <a:srgbClr val="8B7198">
                <a:lumMod val="88000"/>
                <a:lumOff val="12000"/>
              </a:srgbClr>
            </a:gs>
            <a:gs pos="9000">
              <a:srgbClr val="8E749A">
                <a:lumMod val="88000"/>
                <a:lumOff val="12000"/>
              </a:srgbClr>
            </a:gs>
            <a:gs pos="0">
              <a:srgbClr val="8A7097">
                <a:lumMod val="94994"/>
                <a:lumOff val="5006"/>
              </a:srgbClr>
            </a:gs>
          </a:gsLst>
          <a:lin ang="2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20A20658-B2A9-A945-8076-ABC3294F4D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D396"/>
              </a:clrFrom>
              <a:clrTo>
                <a:srgbClr val="FFD396">
                  <a:alpha val="0"/>
                </a:srgbClr>
              </a:clrTo>
            </a:clrChange>
          </a:blip>
          <a:srcRect l="20197" t="32129" r="16978" b="22152"/>
          <a:stretch/>
        </p:blipFill>
        <p:spPr>
          <a:xfrm>
            <a:off x="8499763" y="2189752"/>
            <a:ext cx="3220730" cy="3843410"/>
          </a:xfrm>
          <a:prstGeom prst="rect">
            <a:avLst/>
          </a:prstGeom>
          <a:effectLst>
            <a:glow rad="1828800">
              <a:srgbClr val="FFD496">
                <a:alpha val="18000"/>
              </a:srgbClr>
            </a:glow>
            <a:softEdge rad="0"/>
          </a:effectLst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F58CFB51-CE2C-494D-B35B-14723B8154F8}"/>
              </a:ext>
            </a:extLst>
          </p:cNvPr>
          <p:cNvSpPr txBox="1">
            <a:spLocks/>
          </p:cNvSpPr>
          <p:nvPr/>
        </p:nvSpPr>
        <p:spPr>
          <a:xfrm>
            <a:off x="834714" y="510224"/>
            <a:ext cx="7260317" cy="4604122"/>
          </a:xfrm>
          <a:prstGeom prst="rect">
            <a:avLst/>
          </a:prstGeom>
          <a:effectLst>
            <a:outerShdw blurRad="50800" dist="38100" dir="2700000" algn="tl" rotWithShape="0">
              <a:srgbClr val="483A5E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FFD496"/>
                </a:solidFill>
                <a:effectLst/>
                <a:uLnTx/>
                <a:uFillTx/>
                <a:latin typeface="Quasimoda Bold" pitchFamily="2" charset="77"/>
                <a:ea typeface="Helvetica Neue" panose="02000503000000020004" pitchFamily="2" charset="0"/>
                <a:cs typeface="Helvetica Neue" panose="02000503000000020004" pitchFamily="2" charset="0"/>
              </a:rPr>
              <a:t>THE 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FFD496"/>
                </a:solidFill>
                <a:effectLst/>
                <a:uLnTx/>
                <a:uFillTx/>
                <a:latin typeface="Quasimoda Bold" pitchFamily="2" charset="77"/>
                <a:ea typeface="Helvetica Neue" panose="02000503000000020004" pitchFamily="2" charset="0"/>
                <a:cs typeface="Helvetica Neue" panose="02000503000000020004" pitchFamily="2" charset="0"/>
              </a:rPr>
              <a:t>FREEDOM 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FFD496"/>
                </a:solidFill>
                <a:effectLst/>
                <a:uLnTx/>
                <a:uFillTx/>
                <a:latin typeface="Quasimoda Bold" pitchFamily="2" charset="77"/>
                <a:ea typeface="Helvetica Neue" panose="02000503000000020004" pitchFamily="2" charset="0"/>
                <a:cs typeface="Helvetica Neue" panose="02000503000000020004" pitchFamily="2" charset="0"/>
              </a:rPr>
              <a:t>TRAPS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59006D1E-59FA-FD42-801E-C164928A0FC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881244" y="5760112"/>
            <a:ext cx="2146300" cy="546100"/>
          </a:xfrm>
          <a:prstGeom prst="rect">
            <a:avLst/>
          </a:prstGeom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26724228-49FD-604B-8840-8600354E4CF6}"/>
              </a:ext>
            </a:extLst>
          </p:cNvPr>
          <p:cNvSpPr/>
          <p:nvPr/>
        </p:nvSpPr>
        <p:spPr>
          <a:xfrm>
            <a:off x="1044958" y="4471027"/>
            <a:ext cx="3965171" cy="182880"/>
          </a:xfrm>
          <a:custGeom>
            <a:avLst/>
            <a:gdLst>
              <a:gd name="connsiteX0" fmla="*/ 0 w 2726574"/>
              <a:gd name="connsiteY0" fmla="*/ 307571 h 307571"/>
              <a:gd name="connsiteX1" fmla="*/ 174567 w 2726574"/>
              <a:gd name="connsiteY1" fmla="*/ 257695 h 307571"/>
              <a:gd name="connsiteX2" fmla="*/ 448887 w 2726574"/>
              <a:gd name="connsiteY2" fmla="*/ 166255 h 307571"/>
              <a:gd name="connsiteX3" fmla="*/ 814647 w 2726574"/>
              <a:gd name="connsiteY3" fmla="*/ 83127 h 307571"/>
              <a:gd name="connsiteX4" fmla="*/ 1230283 w 2726574"/>
              <a:gd name="connsiteY4" fmla="*/ 41564 h 307571"/>
              <a:gd name="connsiteX5" fmla="*/ 1396538 w 2726574"/>
              <a:gd name="connsiteY5" fmla="*/ 24938 h 307571"/>
              <a:gd name="connsiteX6" fmla="*/ 2119745 w 2726574"/>
              <a:gd name="connsiteY6" fmla="*/ 0 h 307571"/>
              <a:gd name="connsiteX7" fmla="*/ 2493818 w 2726574"/>
              <a:gd name="connsiteY7" fmla="*/ 8313 h 307571"/>
              <a:gd name="connsiteX8" fmla="*/ 2685011 w 2726574"/>
              <a:gd name="connsiteY8" fmla="*/ 33251 h 307571"/>
              <a:gd name="connsiteX9" fmla="*/ 2726574 w 2726574"/>
              <a:gd name="connsiteY9" fmla="*/ 41564 h 307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726574" h="307571">
                <a:moveTo>
                  <a:pt x="0" y="307571"/>
                </a:moveTo>
                <a:cubicBezTo>
                  <a:pt x="51241" y="293596"/>
                  <a:pt x="123544" y="274703"/>
                  <a:pt x="174567" y="257695"/>
                </a:cubicBezTo>
                <a:cubicBezTo>
                  <a:pt x="334205" y="204482"/>
                  <a:pt x="263370" y="219260"/>
                  <a:pt x="448887" y="166255"/>
                </a:cubicBezTo>
                <a:cubicBezTo>
                  <a:pt x="578587" y="129198"/>
                  <a:pt x="682232" y="103725"/>
                  <a:pt x="814647" y="83127"/>
                </a:cubicBezTo>
                <a:cubicBezTo>
                  <a:pt x="1003440" y="53759"/>
                  <a:pt x="1036181" y="58443"/>
                  <a:pt x="1230283" y="41564"/>
                </a:cubicBezTo>
                <a:cubicBezTo>
                  <a:pt x="1285768" y="36739"/>
                  <a:pt x="1340963" y="28582"/>
                  <a:pt x="1396538" y="24938"/>
                </a:cubicBezTo>
                <a:cubicBezTo>
                  <a:pt x="1685327" y="6001"/>
                  <a:pt x="1824701" y="6414"/>
                  <a:pt x="2119745" y="0"/>
                </a:cubicBezTo>
                <a:lnTo>
                  <a:pt x="2493818" y="8313"/>
                </a:lnTo>
                <a:cubicBezTo>
                  <a:pt x="2524172" y="9437"/>
                  <a:pt x="2674054" y="31059"/>
                  <a:pt x="2685011" y="33251"/>
                </a:cubicBezTo>
                <a:lnTo>
                  <a:pt x="2726574" y="41564"/>
                </a:lnTo>
              </a:path>
            </a:pathLst>
          </a:custGeom>
          <a:ln w="76200">
            <a:solidFill>
              <a:srgbClr val="FFD496"/>
            </a:solidFill>
          </a:ln>
          <a:effectLst>
            <a:glow rad="228600">
              <a:srgbClr val="FFD496">
                <a:alpha val="40000"/>
              </a:srgb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037012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3A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2776969-A803-A446-AA24-A4D0C4EEA357}"/>
              </a:ext>
            </a:extLst>
          </p:cNvPr>
          <p:cNvSpPr txBox="1"/>
          <p:nvPr/>
        </p:nvSpPr>
        <p:spPr>
          <a:xfrm>
            <a:off x="1828464" y="2587438"/>
            <a:ext cx="853507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8800" b="1" i="0" u="none" strike="noStrike" kern="1200" cap="none" spc="300" normalizeH="0" baseline="0" noProof="0" dirty="0">
                <a:ln>
                  <a:noFill/>
                </a:ln>
                <a:solidFill>
                  <a:prstClr val="white">
                    <a:alpha val="68000"/>
                  </a:prstClr>
                </a:solidFill>
                <a:effectLst>
                  <a:outerShdw blurRad="50800" dist="38100" dir="2700000" algn="tl" rotWithShape="0">
                    <a:srgbClr val="483A5E">
                      <a:alpha val="40000"/>
                    </a:srgbClr>
                  </a:outerShdw>
                </a:effectLst>
                <a:uLnTx/>
                <a:uFillTx/>
                <a:latin typeface="Inter 18pt 18pt Black" panose="02000503000000020004" pitchFamily="2" charset="0"/>
                <a:ea typeface="Inter 18pt 18pt Black" panose="02000503000000020004" pitchFamily="2" charset="0"/>
                <a:cs typeface="Calibri" panose="020F0502020204030204" pitchFamily="34" charset="0"/>
              </a:rPr>
              <a:t>TRAP #1</a:t>
            </a:r>
          </a:p>
        </p:txBody>
      </p:sp>
    </p:spTree>
    <p:extLst>
      <p:ext uri="{BB962C8B-B14F-4D97-AF65-F5344CB8AC3E}">
        <p14:creationId xmlns:p14="http://schemas.microsoft.com/office/powerpoint/2010/main" val="18773911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B9AAC1">
                <a:lumMod val="85000"/>
              </a:srgbClr>
            </a:gs>
            <a:gs pos="80000">
              <a:srgbClr val="B9AAC1">
                <a:lumMod val="94817"/>
              </a:srgb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B815EE79-A997-494B-B726-B707045988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48403"/>
            <a:ext cx="9144000" cy="2626360"/>
          </a:xfrm>
          <a:effectLst>
            <a:outerShdw blurRad="50800" dist="38100" dir="2700000" algn="tl" rotWithShape="0">
              <a:srgbClr val="483A5E">
                <a:alpha val="40000"/>
              </a:srgbClr>
            </a:outerShdw>
          </a:effectLst>
        </p:spPr>
        <p:txBody>
          <a:bodyPr anchor="ctr">
            <a:noAutofit/>
          </a:bodyPr>
          <a:lstStyle/>
          <a:p>
            <a:pPr>
              <a:lnSpc>
                <a:spcPct val="110000"/>
              </a:lnSpc>
            </a:pPr>
            <a:r>
              <a:rPr lang="en-AU" dirty="0">
                <a:solidFill>
                  <a:schemeClr val="bg1"/>
                </a:solidFill>
                <a:latin typeface="Quasimoda Bold" pitchFamily="2" charset="77"/>
                <a:ea typeface="Inter" panose="02000503000000020004" pitchFamily="2" charset="0"/>
                <a:cs typeface="Calibri" panose="020F0502020204030204" pitchFamily="34" charset="0"/>
              </a:rPr>
              <a:t>Have you ever felt overwhelmed by having too many options?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B36582-2904-2947-891F-443764A77DA2}"/>
              </a:ext>
            </a:extLst>
          </p:cNvPr>
          <p:cNvSpPr txBox="1"/>
          <p:nvPr/>
        </p:nvSpPr>
        <p:spPr>
          <a:xfrm>
            <a:off x="5856789" y="6110513"/>
            <a:ext cx="59424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800" b="1" i="0" u="none" strike="noStrike" kern="1200" cap="none" spc="0" normalizeH="0" baseline="0" noProof="0" dirty="0">
                <a:ln>
                  <a:noFill/>
                </a:ln>
                <a:solidFill>
                  <a:srgbClr val="D7CDDB"/>
                </a:solidFill>
                <a:effectLst/>
                <a:uLnTx/>
                <a:uFillTx/>
                <a:latin typeface="Inter 18pt 18pt SemiBold" panose="02000503000000020004" pitchFamily="2" charset="0"/>
                <a:ea typeface="Inter 18pt 18pt SemiBold" panose="02000503000000020004" pitchFamily="2" charset="0"/>
                <a:cs typeface="Calibri" panose="020F0502020204030204" pitchFamily="34" charset="0"/>
              </a:rPr>
              <a:t>THE FREEDOM TRAP</a:t>
            </a:r>
            <a:endParaRPr kumimoji="0" lang="en-AU" sz="2800" b="1" i="0" u="none" strike="noStrike" kern="1200" cap="none" spc="0" normalizeH="0" baseline="0" noProof="0" dirty="0">
              <a:ln>
                <a:noFill/>
              </a:ln>
              <a:solidFill>
                <a:srgbClr val="D7CDDB"/>
              </a:solidFill>
              <a:effectLst/>
              <a:uLnTx/>
              <a:uFillTx/>
              <a:latin typeface="Inter 18pt 18pt SemiBold" panose="02000503000000020004" pitchFamily="2" charset="0"/>
              <a:ea typeface="Inter 18pt 18pt SemiBold" panose="02000503000000020004" pitchFamily="2" charset="0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99B7EC9-58D7-FD4B-8D66-D4460C339E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5000"/>
          </a:blip>
          <a:srcRect r="39446"/>
          <a:stretch/>
        </p:blipFill>
        <p:spPr>
          <a:xfrm>
            <a:off x="392795" y="6121949"/>
            <a:ext cx="1051140" cy="492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1164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B9AAC1">
                <a:lumMod val="85000"/>
              </a:srgbClr>
            </a:gs>
            <a:gs pos="80000">
              <a:srgbClr val="B9AAC1">
                <a:lumMod val="94817"/>
              </a:srgb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B815EE79-A997-494B-B726-B707045988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48403"/>
            <a:ext cx="9144000" cy="2626360"/>
          </a:xfrm>
        </p:spPr>
        <p:txBody>
          <a:bodyPr anchor="ctr">
            <a:noAutofit/>
          </a:bodyPr>
          <a:lstStyle/>
          <a:p>
            <a:pPr>
              <a:lnSpc>
                <a:spcPct val="110000"/>
              </a:lnSpc>
            </a:pPr>
            <a:r>
              <a:rPr lang="en-AU" sz="800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483A5E">
                      <a:alpha val="40000"/>
                    </a:srgbClr>
                  </a:outerShdw>
                </a:effectLst>
                <a:latin typeface="Quasimoda Bold" pitchFamily="2" charset="77"/>
                <a:ea typeface="Inter" panose="02000503000000020004" pitchFamily="2" charset="0"/>
                <a:cs typeface="Calibri" panose="020F0502020204030204" pitchFamily="34" charset="0"/>
              </a:rPr>
              <a:t>“Decision Fatigue”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B36582-2904-2947-891F-443764A77DA2}"/>
              </a:ext>
            </a:extLst>
          </p:cNvPr>
          <p:cNvSpPr txBox="1"/>
          <p:nvPr/>
        </p:nvSpPr>
        <p:spPr>
          <a:xfrm>
            <a:off x="5856789" y="6110513"/>
            <a:ext cx="59424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800" b="1" i="0" u="none" strike="noStrike" kern="1200" cap="none" spc="0" normalizeH="0" baseline="0" noProof="0" dirty="0">
                <a:ln>
                  <a:noFill/>
                </a:ln>
                <a:solidFill>
                  <a:srgbClr val="D7CDDB"/>
                </a:solidFill>
                <a:effectLst/>
                <a:uLnTx/>
                <a:uFillTx/>
                <a:latin typeface="Inter 18pt 18pt SemiBold" panose="02000503000000020004" pitchFamily="2" charset="0"/>
                <a:ea typeface="Inter 18pt 18pt SemiBold" panose="02000503000000020004" pitchFamily="2" charset="0"/>
                <a:cs typeface="Calibri" panose="020F0502020204030204" pitchFamily="34" charset="0"/>
              </a:rPr>
              <a:t>THE FREEDOM TRAP</a:t>
            </a:r>
            <a:endParaRPr kumimoji="0" lang="en-AU" sz="2800" b="1" i="0" u="none" strike="noStrike" kern="1200" cap="none" spc="0" normalizeH="0" baseline="0" noProof="0" dirty="0">
              <a:ln>
                <a:noFill/>
              </a:ln>
              <a:solidFill>
                <a:srgbClr val="D7CDDB"/>
              </a:solidFill>
              <a:effectLst/>
              <a:uLnTx/>
              <a:uFillTx/>
              <a:latin typeface="Inter 18pt 18pt SemiBold" panose="02000503000000020004" pitchFamily="2" charset="0"/>
              <a:ea typeface="Inter 18pt 18pt SemiBold" panose="02000503000000020004" pitchFamily="2" charset="0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3BF8E07-15CD-6B48-A52F-35F61E413C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5000"/>
          </a:blip>
          <a:srcRect r="39446"/>
          <a:stretch/>
        </p:blipFill>
        <p:spPr>
          <a:xfrm>
            <a:off x="392795" y="6121949"/>
            <a:ext cx="1051140" cy="492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949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3A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2776969-A803-A446-AA24-A4D0C4EEA357}"/>
              </a:ext>
            </a:extLst>
          </p:cNvPr>
          <p:cNvSpPr txBox="1"/>
          <p:nvPr/>
        </p:nvSpPr>
        <p:spPr>
          <a:xfrm>
            <a:off x="3264134" y="6095136"/>
            <a:ext cx="853507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600" b="0" i="0" u="none" strike="noStrike" kern="1200" cap="none" spc="0" normalizeH="0" baseline="0" noProof="0" dirty="0">
                <a:ln>
                  <a:noFill/>
                </a:ln>
                <a:solidFill>
                  <a:srgbClr val="8A8098"/>
                </a:solidFill>
                <a:effectLst/>
                <a:uLnTx/>
                <a:uFillTx/>
                <a:latin typeface="Quasimoda Bold" pitchFamily="2" charset="77"/>
                <a:ea typeface="Inter Medium" panose="02000503000000020004" pitchFamily="2" charset="0"/>
                <a:cs typeface="Calibri" panose="020F0502020204030204" pitchFamily="34" charset="0"/>
              </a:rPr>
              <a:t>TRAP #1:</a:t>
            </a:r>
            <a:r>
              <a:rPr kumimoji="0" lang="en-AU" sz="2600" b="0" i="0" u="none" strike="noStrike" kern="1200" cap="none" spc="0" normalizeH="0" baseline="0" noProof="0" dirty="0">
                <a:ln>
                  <a:noFill/>
                </a:ln>
                <a:solidFill>
                  <a:srgbClr val="D5C1D1"/>
                </a:solidFill>
                <a:effectLst/>
                <a:uLnTx/>
                <a:uFillTx/>
                <a:latin typeface="Quasimoda Bold" pitchFamily="2" charset="77"/>
                <a:ea typeface="Inter Medium" panose="02000503000000020004" pitchFamily="2" charset="0"/>
                <a:cs typeface="Calibri" panose="020F0502020204030204" pitchFamily="34" charset="0"/>
              </a:rPr>
              <a:t> </a:t>
            </a:r>
            <a:r>
              <a:rPr kumimoji="0" lang="en-AU" sz="2600" b="1" i="0" u="none" strike="noStrike" kern="1200" cap="none" spc="0" normalizeH="0" baseline="0" noProof="0" dirty="0">
                <a:ln>
                  <a:noFill/>
                </a:ln>
                <a:solidFill>
                  <a:srgbClr val="ADA6B6"/>
                </a:solidFill>
                <a:effectLst/>
                <a:uLnTx/>
                <a:uFillTx/>
                <a:latin typeface="Quasimoda Bold" pitchFamily="2" charset="77"/>
                <a:ea typeface="Inter Medium" panose="02000503000000020004" pitchFamily="2" charset="0"/>
                <a:cs typeface="Calibri" panose="020F0502020204030204" pitchFamily="34" charset="0"/>
              </a:rPr>
              <a:t>TOO MUCH CHOICE</a:t>
            </a:r>
            <a:endParaRPr kumimoji="0" lang="en-AU" sz="2600" b="1" i="0" u="none" strike="noStrike" kern="1200" cap="none" spc="0" normalizeH="0" baseline="0" noProof="0" dirty="0">
              <a:ln>
                <a:noFill/>
              </a:ln>
              <a:solidFill>
                <a:srgbClr val="ADA6B6"/>
              </a:solidFill>
              <a:effectLst/>
              <a:uLnTx/>
              <a:uFillTx/>
              <a:latin typeface="Quasimoda Bold" pitchFamily="2" charset="77"/>
              <a:ea typeface="Inter Medium" panose="02000503000000020004" pitchFamily="2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C135DAD-6BCB-4643-B74B-8A3BF69BD7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5000"/>
          </a:blip>
          <a:srcRect r="39446"/>
          <a:stretch/>
        </p:blipFill>
        <p:spPr>
          <a:xfrm>
            <a:off x="392795" y="6121949"/>
            <a:ext cx="1051140" cy="4924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CD976DC-73A5-9F48-90BB-71B9AF0E3C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1000" y="533952"/>
            <a:ext cx="8890000" cy="505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7816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0FCC6D-46B7-CA3C-6702-19D75A55C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48E9AD-1125-F541-BC61-14B7617A66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67400"/>
            <a:ext cx="12192000" cy="990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0366CD3-EA7F-EE4C-81E5-42EFB7A25678}"/>
              </a:ext>
            </a:extLst>
          </p:cNvPr>
          <p:cNvSpPr txBox="1"/>
          <p:nvPr/>
        </p:nvSpPr>
        <p:spPr>
          <a:xfrm>
            <a:off x="3046879" y="525227"/>
            <a:ext cx="6098240" cy="5522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800" b="1" i="0" u="none" strike="noStrike" kern="1200" cap="none" spc="0" normalizeH="0" baseline="0" noProof="0" dirty="0">
                <a:ln>
                  <a:noFill/>
                </a:ln>
                <a:solidFill>
                  <a:srgbClr val="A895B2">
                    <a:alpha val="39110"/>
                  </a:srgbClr>
                </a:solidFill>
                <a:effectLst/>
                <a:uLnTx/>
                <a:uFillTx/>
                <a:latin typeface="Quasimoda Bold" pitchFamily="2" charset="77"/>
                <a:ea typeface="+mn-ea"/>
                <a:cs typeface="+mn-cs"/>
              </a:rPr>
              <a:t>DISCUSSION </a:t>
            </a:r>
            <a:r>
              <a:rPr kumimoji="0" lang="en-AU" sz="2800" b="1" i="0" u="none" strike="noStrike" kern="1200" cap="none" spc="0" normalizeH="0" baseline="0" noProof="0" dirty="0">
                <a:ln>
                  <a:noFill/>
                </a:ln>
                <a:solidFill>
                  <a:srgbClr val="A895B2">
                    <a:alpha val="50000"/>
                  </a:srgbClr>
                </a:solidFill>
                <a:effectLst/>
                <a:uLnTx/>
                <a:uFillTx/>
                <a:latin typeface="Quasimoda Bold" pitchFamily="2" charset="77"/>
                <a:ea typeface="+mn-ea"/>
                <a:cs typeface="+mn-cs"/>
              </a:rPr>
              <a:t>QUESTIONS</a:t>
            </a:r>
            <a:r>
              <a:rPr kumimoji="0" lang="en-AU" sz="2800" b="1" i="0" u="none" strike="noStrike" kern="1200" cap="none" spc="0" normalizeH="0" baseline="0" noProof="0" dirty="0">
                <a:ln>
                  <a:noFill/>
                </a:ln>
                <a:solidFill>
                  <a:srgbClr val="A895B2">
                    <a:alpha val="39110"/>
                  </a:srgbClr>
                </a:solidFill>
                <a:effectLst/>
                <a:uLnTx/>
                <a:uFillTx/>
                <a:latin typeface="Quasimoda Bold" pitchFamily="2" charset="77"/>
                <a:ea typeface="+mn-ea"/>
                <a:cs typeface="+mn-cs"/>
              </a:rPr>
              <a:t>: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FB803F-B376-22DE-710F-147422FF04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63411" y="1684253"/>
            <a:ext cx="8865177" cy="3489493"/>
          </a:xfrm>
        </p:spPr>
        <p:txBody>
          <a:bodyPr>
            <a:noAutofit/>
          </a:bodyPr>
          <a:lstStyle/>
          <a:p>
            <a:pPr marL="400050" lvl="1" indent="-400050" algn="l">
              <a:lnSpc>
                <a:spcPct val="114000"/>
              </a:lnSpc>
              <a:spcBef>
                <a:spcPts val="10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AU" sz="2200" dirty="0">
                <a:solidFill>
                  <a:srgbClr val="483A5E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How much choice is too much?</a:t>
            </a:r>
          </a:p>
          <a:p>
            <a:pPr marL="400050" lvl="1" indent="-400050" algn="l">
              <a:lnSpc>
                <a:spcPct val="114000"/>
              </a:lnSpc>
              <a:spcBef>
                <a:spcPts val="10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AU" sz="2200" dirty="0">
                <a:solidFill>
                  <a:srgbClr val="483A5E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Why do we believe that more choices make us more free?</a:t>
            </a:r>
          </a:p>
          <a:p>
            <a:pPr marL="400050" lvl="1" indent="-400050" algn="l">
              <a:lnSpc>
                <a:spcPct val="114000"/>
              </a:lnSpc>
              <a:spcBef>
                <a:spcPts val="10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AU" sz="2200" dirty="0">
                <a:solidFill>
                  <a:srgbClr val="483A5E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What are some everyday examples of decision fatigue in your life?</a:t>
            </a:r>
          </a:p>
          <a:p>
            <a:pPr marL="400050" lvl="1" indent="-400050" algn="l">
              <a:lnSpc>
                <a:spcPct val="114000"/>
              </a:lnSpc>
              <a:spcBef>
                <a:spcPts val="10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AU" sz="2200" dirty="0">
                <a:solidFill>
                  <a:srgbClr val="483A5E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Can too much choice distract us from more meaningful decisions?</a:t>
            </a:r>
          </a:p>
        </p:txBody>
      </p:sp>
    </p:spTree>
    <p:extLst>
      <p:ext uri="{BB962C8B-B14F-4D97-AF65-F5344CB8AC3E}">
        <p14:creationId xmlns:p14="http://schemas.microsoft.com/office/powerpoint/2010/main" val="6754759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2891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0FCC6D-46B7-CA3C-6702-19D75A55C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x on a black background&#10;&#10;Description automatically generated">
            <a:extLst>
              <a:ext uri="{FF2B5EF4-FFF2-40B4-BE49-F238E27FC236}">
                <a16:creationId xmlns:a16="http://schemas.microsoft.com/office/drawing/2014/main" id="{12562E98-4D28-A141-AA60-3CC825666EE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>
            <a:off x="400050" y="6112934"/>
            <a:ext cx="1702012" cy="431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8CD6488-225F-1F4A-AD07-376C620189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5683"/>
          <a:stretch/>
        </p:blipFill>
        <p:spPr>
          <a:xfrm>
            <a:off x="0" y="5876144"/>
            <a:ext cx="12192000" cy="981856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39B79D3D-643E-8143-A036-F1ADD4939F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61147" y="1578580"/>
            <a:ext cx="8069705" cy="2626360"/>
          </a:xfrm>
        </p:spPr>
        <p:txBody>
          <a:bodyPr anchor="ctr">
            <a:noAutofit/>
          </a:bodyPr>
          <a:lstStyle/>
          <a:p>
            <a:pPr>
              <a:lnSpc>
                <a:spcPct val="110000"/>
              </a:lnSpc>
            </a:pPr>
            <a:r>
              <a:rPr lang="en-AU" sz="4000" dirty="0">
                <a:solidFill>
                  <a:srgbClr val="8A7097"/>
                </a:solidFill>
                <a:latin typeface="Quasimoda Bold" pitchFamily="2" charset="77"/>
                <a:ea typeface="Inter" panose="02000503000000020004" pitchFamily="2" charset="0"/>
                <a:cs typeface="Calibri" panose="020F0502020204030204" pitchFamily="34" charset="0"/>
              </a:rPr>
              <a:t>What is one area of your life where you could simplify your choices or habits to gain more clarity or peace?</a:t>
            </a:r>
          </a:p>
        </p:txBody>
      </p:sp>
    </p:spTree>
    <p:extLst>
      <p:ext uri="{BB962C8B-B14F-4D97-AF65-F5344CB8AC3E}">
        <p14:creationId xmlns:p14="http://schemas.microsoft.com/office/powerpoint/2010/main" val="9119238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3A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2776969-A803-A446-AA24-A4D0C4EEA357}"/>
              </a:ext>
            </a:extLst>
          </p:cNvPr>
          <p:cNvSpPr txBox="1"/>
          <p:nvPr/>
        </p:nvSpPr>
        <p:spPr>
          <a:xfrm>
            <a:off x="1828464" y="2967335"/>
            <a:ext cx="853507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540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483A5E">
                      <a:alpha val="40000"/>
                    </a:srgbClr>
                  </a:outerShdw>
                </a:effectLst>
                <a:latin typeface="Quasimoda Bold" pitchFamily="2" charset="77"/>
                <a:ea typeface="Inter 18pt 18pt Medium" panose="02000503000000020004" pitchFamily="2" charset="0"/>
                <a:cs typeface="Calibri" panose="020F0502020204030204" pitchFamily="34" charset="0"/>
              </a:rPr>
              <a:t>“Freedom means…”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D0E7A4-2D3D-634A-A7FF-CAA28F85D6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5000"/>
          </a:blip>
          <a:srcRect r="39446"/>
          <a:stretch/>
        </p:blipFill>
        <p:spPr>
          <a:xfrm>
            <a:off x="392795" y="6121949"/>
            <a:ext cx="1051140" cy="4924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8780FB4-E545-854D-B37A-8C16C9195F27}"/>
              </a:ext>
            </a:extLst>
          </p:cNvPr>
          <p:cNvSpPr txBox="1"/>
          <p:nvPr/>
        </p:nvSpPr>
        <p:spPr>
          <a:xfrm>
            <a:off x="5856789" y="6110513"/>
            <a:ext cx="59424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800" b="1" i="0" u="none" strike="noStrike" kern="1200" cap="none" spc="0" normalizeH="0" baseline="0" noProof="0" dirty="0">
                <a:ln>
                  <a:noFill/>
                </a:ln>
                <a:solidFill>
                  <a:srgbClr val="D7CDDB">
                    <a:alpha val="53141"/>
                  </a:srgbClr>
                </a:solidFill>
                <a:effectLst/>
                <a:uLnTx/>
                <a:uFillTx/>
                <a:latin typeface="Inter 18pt 18pt SemiBold" panose="02000503000000020004" pitchFamily="2" charset="0"/>
                <a:ea typeface="Inter 18pt 18pt SemiBold" panose="02000503000000020004" pitchFamily="2" charset="0"/>
                <a:cs typeface="Calibri" panose="020F0502020204030204" pitchFamily="34" charset="0"/>
              </a:rPr>
              <a:t>THE FREEDOM TRAP</a:t>
            </a:r>
            <a:endParaRPr kumimoji="0" lang="en-AU" sz="2800" b="1" i="0" u="none" strike="noStrike" kern="1200" cap="none" spc="0" normalizeH="0" baseline="0" noProof="0" dirty="0">
              <a:ln>
                <a:noFill/>
              </a:ln>
              <a:solidFill>
                <a:srgbClr val="D7CDDB">
                  <a:alpha val="53141"/>
                </a:srgbClr>
              </a:solidFill>
              <a:effectLst/>
              <a:uLnTx/>
              <a:uFillTx/>
              <a:latin typeface="Inter 18pt 18pt SemiBold" panose="02000503000000020004" pitchFamily="2" charset="0"/>
              <a:ea typeface="Inter 18pt 18pt SemiBold" panose="02000503000000020004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72765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3A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2776969-A803-A446-AA24-A4D0C4EEA357}"/>
              </a:ext>
            </a:extLst>
          </p:cNvPr>
          <p:cNvSpPr txBox="1"/>
          <p:nvPr/>
        </p:nvSpPr>
        <p:spPr>
          <a:xfrm>
            <a:off x="1828464" y="2587438"/>
            <a:ext cx="853507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8800" b="1" i="0" u="none" strike="noStrike" kern="1200" cap="none" spc="300" normalizeH="0" baseline="0" noProof="0" dirty="0">
                <a:ln>
                  <a:noFill/>
                </a:ln>
                <a:solidFill>
                  <a:prstClr val="white">
                    <a:alpha val="68000"/>
                  </a:prstClr>
                </a:solidFill>
                <a:effectLst>
                  <a:outerShdw blurRad="50800" dist="38100" dir="2700000" algn="tl" rotWithShape="0">
                    <a:srgbClr val="483A5E">
                      <a:alpha val="40000"/>
                    </a:srgbClr>
                  </a:outerShdw>
                </a:effectLst>
                <a:uLnTx/>
                <a:uFillTx/>
                <a:latin typeface="Inter 18pt 18pt Black" panose="02000503000000020004" pitchFamily="2" charset="0"/>
                <a:ea typeface="Inter 18pt 18pt Black" panose="02000503000000020004" pitchFamily="2" charset="0"/>
                <a:cs typeface="Calibri" panose="020F0502020204030204" pitchFamily="34" charset="0"/>
              </a:rPr>
              <a:t>TRAP #2</a:t>
            </a:r>
          </a:p>
        </p:txBody>
      </p:sp>
    </p:spTree>
    <p:extLst>
      <p:ext uri="{BB962C8B-B14F-4D97-AF65-F5344CB8AC3E}">
        <p14:creationId xmlns:p14="http://schemas.microsoft.com/office/powerpoint/2010/main" val="35839247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B9AAC1">
                <a:lumMod val="85000"/>
              </a:srgbClr>
            </a:gs>
            <a:gs pos="80000">
              <a:srgbClr val="B9AAC1">
                <a:lumMod val="94817"/>
              </a:srgb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B815EE79-A997-494B-B726-B707045988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48403"/>
            <a:ext cx="9144000" cy="2626360"/>
          </a:xfrm>
        </p:spPr>
        <p:txBody>
          <a:bodyPr anchor="ctr">
            <a:noAutofit/>
          </a:bodyPr>
          <a:lstStyle/>
          <a:p>
            <a:pPr>
              <a:lnSpc>
                <a:spcPct val="110000"/>
              </a:lnSpc>
            </a:pPr>
            <a:r>
              <a:rPr lang="en-AU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483A5E">
                      <a:alpha val="40000"/>
                    </a:srgbClr>
                  </a:outerShdw>
                </a:effectLst>
                <a:latin typeface="Quasimoda Bold" pitchFamily="2" charset="77"/>
                <a:ea typeface="Inter" panose="02000503000000020004" pitchFamily="2" charset="0"/>
                <a:cs typeface="Calibri" panose="020F0502020204030204" pitchFamily="34" charset="0"/>
              </a:rPr>
              <a:t>Have you ever said ‘yes’ to something and later regretted it because you missed out on something better?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B36582-2904-2947-891F-443764A77DA2}"/>
              </a:ext>
            </a:extLst>
          </p:cNvPr>
          <p:cNvSpPr txBox="1"/>
          <p:nvPr/>
        </p:nvSpPr>
        <p:spPr>
          <a:xfrm>
            <a:off x="5856789" y="6110513"/>
            <a:ext cx="59424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800" b="1" i="0" u="none" strike="noStrike" kern="1200" cap="none" spc="0" normalizeH="0" baseline="0" noProof="0" dirty="0">
                <a:ln>
                  <a:noFill/>
                </a:ln>
                <a:solidFill>
                  <a:srgbClr val="D7CDDB"/>
                </a:solidFill>
                <a:effectLst/>
                <a:uLnTx/>
                <a:uFillTx/>
                <a:latin typeface="Inter 18pt 18pt SemiBold" panose="02000503000000020004" pitchFamily="2" charset="0"/>
                <a:ea typeface="Inter 18pt 18pt SemiBold" panose="02000503000000020004" pitchFamily="2" charset="0"/>
                <a:cs typeface="Calibri" panose="020F0502020204030204" pitchFamily="34" charset="0"/>
              </a:rPr>
              <a:t>THE FREEDOM TRAP</a:t>
            </a:r>
            <a:endParaRPr kumimoji="0" lang="en-AU" sz="2800" b="1" i="0" u="none" strike="noStrike" kern="1200" cap="none" spc="0" normalizeH="0" baseline="0" noProof="0" dirty="0">
              <a:ln>
                <a:noFill/>
              </a:ln>
              <a:solidFill>
                <a:srgbClr val="D7CDDB"/>
              </a:solidFill>
              <a:effectLst/>
              <a:uLnTx/>
              <a:uFillTx/>
              <a:latin typeface="Inter 18pt 18pt SemiBold" panose="02000503000000020004" pitchFamily="2" charset="0"/>
              <a:ea typeface="Inter 18pt 18pt SemiBold" panose="02000503000000020004" pitchFamily="2" charset="0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99B7EC9-58D7-FD4B-8D66-D4460C339E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5000"/>
          </a:blip>
          <a:srcRect r="39446"/>
          <a:stretch/>
        </p:blipFill>
        <p:spPr>
          <a:xfrm>
            <a:off x="392795" y="6121949"/>
            <a:ext cx="1051140" cy="492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6559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3A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2776969-A803-A446-AA24-A4D0C4EEA357}"/>
              </a:ext>
            </a:extLst>
          </p:cNvPr>
          <p:cNvSpPr txBox="1"/>
          <p:nvPr/>
        </p:nvSpPr>
        <p:spPr>
          <a:xfrm>
            <a:off x="3264134" y="6095136"/>
            <a:ext cx="853507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600" b="0" i="0" u="none" strike="noStrike" kern="1200" cap="none" spc="0" normalizeH="0" baseline="0" noProof="0" dirty="0">
                <a:ln>
                  <a:noFill/>
                </a:ln>
                <a:solidFill>
                  <a:srgbClr val="8A8098"/>
                </a:solidFill>
                <a:effectLst/>
                <a:uLnTx/>
                <a:uFillTx/>
                <a:latin typeface="Quasimoda Bold" pitchFamily="2" charset="77"/>
                <a:ea typeface="Inter Medium" panose="02000503000000020004" pitchFamily="2" charset="0"/>
                <a:cs typeface="Calibri" panose="020F0502020204030204" pitchFamily="34" charset="0"/>
              </a:rPr>
              <a:t>TRAP #2:</a:t>
            </a:r>
            <a:r>
              <a:rPr kumimoji="0" lang="en-AU" sz="2600" b="0" i="0" u="none" strike="noStrike" kern="1200" cap="none" spc="0" normalizeH="0" baseline="0" noProof="0" dirty="0">
                <a:ln>
                  <a:noFill/>
                </a:ln>
                <a:solidFill>
                  <a:srgbClr val="D5C1D1"/>
                </a:solidFill>
                <a:effectLst/>
                <a:uLnTx/>
                <a:uFillTx/>
                <a:latin typeface="Quasimoda Bold" pitchFamily="2" charset="77"/>
                <a:ea typeface="Inter Medium" panose="02000503000000020004" pitchFamily="2" charset="0"/>
                <a:cs typeface="Calibri" panose="020F0502020204030204" pitchFamily="34" charset="0"/>
              </a:rPr>
              <a:t> </a:t>
            </a:r>
            <a:r>
              <a:rPr kumimoji="0" lang="en-AU" sz="2600" b="1" i="0" u="none" strike="noStrike" kern="1200" cap="none" spc="0" normalizeH="0" baseline="0" noProof="0" dirty="0">
                <a:ln>
                  <a:noFill/>
                </a:ln>
                <a:solidFill>
                  <a:srgbClr val="ADA6B6"/>
                </a:solidFill>
                <a:effectLst/>
                <a:uLnTx/>
                <a:uFillTx/>
                <a:latin typeface="Quasimoda Bold" pitchFamily="2" charset="77"/>
                <a:ea typeface="Inter Medium" panose="02000503000000020004" pitchFamily="2" charset="0"/>
                <a:cs typeface="Calibri" panose="020F0502020204030204" pitchFamily="34" charset="0"/>
              </a:rPr>
              <a:t>LIVING WITH THE CONSEQUENCES</a:t>
            </a:r>
            <a:endParaRPr kumimoji="0" lang="en-AU" sz="2600" b="1" i="0" u="none" strike="noStrike" kern="1200" cap="none" spc="0" normalizeH="0" baseline="0" noProof="0" dirty="0">
              <a:ln>
                <a:noFill/>
              </a:ln>
              <a:solidFill>
                <a:srgbClr val="ADA6B6"/>
              </a:solidFill>
              <a:effectLst/>
              <a:uLnTx/>
              <a:uFillTx/>
              <a:latin typeface="Quasimoda Bold" pitchFamily="2" charset="77"/>
              <a:ea typeface="Inter Medium" panose="02000503000000020004" pitchFamily="2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C135DAD-6BCB-4643-B74B-8A3BF69BD7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5000"/>
          </a:blip>
          <a:srcRect r="39446"/>
          <a:stretch/>
        </p:blipFill>
        <p:spPr>
          <a:xfrm>
            <a:off x="392795" y="6121949"/>
            <a:ext cx="1051140" cy="492444"/>
          </a:xfrm>
          <a:prstGeom prst="rect">
            <a:avLst/>
          </a:prstGeom>
        </p:spPr>
      </p:pic>
      <p:pic>
        <p:nvPicPr>
          <p:cNvPr id="3" name="Picture 2">
            <a:hlinkClick r:id="rId4"/>
            <a:extLst>
              <a:ext uri="{FF2B5EF4-FFF2-40B4-BE49-F238E27FC236}">
                <a16:creationId xmlns:a16="http://schemas.microsoft.com/office/drawing/2014/main" id="{A6DD35E2-9FB0-C048-AD82-A8D84DB541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1000" y="533952"/>
            <a:ext cx="8890000" cy="505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3737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B9AAC1">
                <a:lumMod val="85000"/>
              </a:srgbClr>
            </a:gs>
            <a:gs pos="80000">
              <a:srgbClr val="B9AAC1">
                <a:lumMod val="94817"/>
              </a:srgb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B815EE79-A997-494B-B726-B707045988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48403"/>
            <a:ext cx="9144000" cy="2626360"/>
          </a:xfrm>
        </p:spPr>
        <p:txBody>
          <a:bodyPr anchor="ctr">
            <a:noAutofit/>
          </a:bodyPr>
          <a:lstStyle/>
          <a:p>
            <a:pPr>
              <a:lnSpc>
                <a:spcPct val="110000"/>
              </a:lnSpc>
            </a:pPr>
            <a:r>
              <a:rPr lang="en-AU" sz="720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483A5E">
                      <a:alpha val="40000"/>
                    </a:srgbClr>
                  </a:outerShdw>
                </a:effectLst>
                <a:latin typeface="Quasimoda Bold" pitchFamily="2" charset="77"/>
                <a:ea typeface="Inter" panose="02000503000000020004" pitchFamily="2" charset="0"/>
                <a:cs typeface="Calibri" panose="020F0502020204030204" pitchFamily="34" charset="0"/>
              </a:rPr>
              <a:t>“Opportunity Cost”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B36582-2904-2947-891F-443764A77DA2}"/>
              </a:ext>
            </a:extLst>
          </p:cNvPr>
          <p:cNvSpPr txBox="1"/>
          <p:nvPr/>
        </p:nvSpPr>
        <p:spPr>
          <a:xfrm>
            <a:off x="5856789" y="6110513"/>
            <a:ext cx="59424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800" b="1" i="0" u="none" strike="noStrike" kern="1200" cap="none" spc="0" normalizeH="0" baseline="0" noProof="0" dirty="0">
                <a:ln>
                  <a:noFill/>
                </a:ln>
                <a:solidFill>
                  <a:srgbClr val="D7CDDB"/>
                </a:solidFill>
                <a:effectLst/>
                <a:uLnTx/>
                <a:uFillTx/>
                <a:latin typeface="Inter 18pt 18pt SemiBold" panose="02000503000000020004" pitchFamily="2" charset="0"/>
                <a:ea typeface="Inter 18pt 18pt SemiBold" panose="02000503000000020004" pitchFamily="2" charset="0"/>
                <a:cs typeface="Calibri" panose="020F0502020204030204" pitchFamily="34" charset="0"/>
              </a:rPr>
              <a:t>THE FREEDOM TRAP</a:t>
            </a:r>
            <a:endParaRPr kumimoji="0" lang="en-AU" sz="2800" b="1" i="0" u="none" strike="noStrike" kern="1200" cap="none" spc="0" normalizeH="0" baseline="0" noProof="0" dirty="0">
              <a:ln>
                <a:noFill/>
              </a:ln>
              <a:solidFill>
                <a:srgbClr val="D7CDDB"/>
              </a:solidFill>
              <a:effectLst/>
              <a:uLnTx/>
              <a:uFillTx/>
              <a:latin typeface="Inter 18pt 18pt SemiBold" panose="02000503000000020004" pitchFamily="2" charset="0"/>
              <a:ea typeface="Inter 18pt 18pt SemiBold" panose="02000503000000020004" pitchFamily="2" charset="0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3BF8E07-15CD-6B48-A52F-35F61E413C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5000"/>
          </a:blip>
          <a:srcRect r="39446"/>
          <a:stretch/>
        </p:blipFill>
        <p:spPr>
          <a:xfrm>
            <a:off x="392795" y="6121949"/>
            <a:ext cx="1051140" cy="492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2192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0FCC6D-46B7-CA3C-6702-19D75A55C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48E9AD-1125-F541-BC61-14B7617A66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67400"/>
            <a:ext cx="12192000" cy="990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0366CD3-EA7F-EE4C-81E5-42EFB7A25678}"/>
              </a:ext>
            </a:extLst>
          </p:cNvPr>
          <p:cNvSpPr txBox="1"/>
          <p:nvPr/>
        </p:nvSpPr>
        <p:spPr>
          <a:xfrm>
            <a:off x="3046879" y="525227"/>
            <a:ext cx="6098240" cy="5522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800" b="1" i="0" u="none" strike="noStrike" kern="1200" cap="none" spc="0" normalizeH="0" baseline="0" noProof="0" dirty="0">
                <a:ln>
                  <a:noFill/>
                </a:ln>
                <a:solidFill>
                  <a:srgbClr val="A895B2">
                    <a:alpha val="39110"/>
                  </a:srgbClr>
                </a:solidFill>
                <a:effectLst/>
                <a:uLnTx/>
                <a:uFillTx/>
                <a:latin typeface="Quasimoda Bold" pitchFamily="2" charset="77"/>
                <a:ea typeface="+mn-ea"/>
                <a:cs typeface="+mn-cs"/>
              </a:rPr>
              <a:t>DISCUSSION </a:t>
            </a:r>
            <a:r>
              <a:rPr kumimoji="0" lang="en-AU" sz="2800" b="1" i="0" u="none" strike="noStrike" kern="1200" cap="none" spc="0" normalizeH="0" baseline="0" noProof="0" dirty="0">
                <a:ln>
                  <a:noFill/>
                </a:ln>
                <a:solidFill>
                  <a:srgbClr val="A895B2">
                    <a:alpha val="50000"/>
                  </a:srgbClr>
                </a:solidFill>
                <a:effectLst/>
                <a:uLnTx/>
                <a:uFillTx/>
                <a:latin typeface="Quasimoda Bold" pitchFamily="2" charset="77"/>
                <a:ea typeface="+mn-ea"/>
                <a:cs typeface="+mn-cs"/>
              </a:rPr>
              <a:t>QUESTIONS</a:t>
            </a:r>
            <a:r>
              <a:rPr kumimoji="0" lang="en-AU" sz="2800" b="1" i="0" u="none" strike="noStrike" kern="1200" cap="none" spc="0" normalizeH="0" baseline="0" noProof="0" dirty="0">
                <a:ln>
                  <a:noFill/>
                </a:ln>
                <a:solidFill>
                  <a:srgbClr val="A895B2">
                    <a:alpha val="39110"/>
                  </a:srgbClr>
                </a:solidFill>
                <a:effectLst/>
                <a:uLnTx/>
                <a:uFillTx/>
                <a:latin typeface="Quasimoda Bold" pitchFamily="2" charset="77"/>
                <a:ea typeface="+mn-ea"/>
                <a:cs typeface="+mn-cs"/>
              </a:rPr>
              <a:t>: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FB803F-B376-22DE-710F-147422FF04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63411" y="1322350"/>
            <a:ext cx="8865177" cy="4074109"/>
          </a:xfrm>
        </p:spPr>
        <p:txBody>
          <a:bodyPr>
            <a:noAutofit/>
          </a:bodyPr>
          <a:lstStyle/>
          <a:p>
            <a:pPr marL="400050" lvl="1" indent="-400050" algn="l">
              <a:lnSpc>
                <a:spcPct val="114000"/>
              </a:lnSpc>
              <a:spcBef>
                <a:spcPts val="10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AU" sz="2200" dirty="0">
                <a:solidFill>
                  <a:srgbClr val="483A5E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How do we measure the true ‘cost’ of our choices? How do we evaluate the consequences?</a:t>
            </a:r>
          </a:p>
          <a:p>
            <a:pPr marL="400050" lvl="1" indent="-400050" algn="l">
              <a:lnSpc>
                <a:spcPct val="114000"/>
              </a:lnSpc>
              <a:spcBef>
                <a:spcPts val="10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AU" sz="2200" dirty="0">
                <a:solidFill>
                  <a:srgbClr val="483A5E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Why do some decisions feel “worth it” in the moment – but not later?</a:t>
            </a:r>
          </a:p>
          <a:p>
            <a:pPr marL="400050" lvl="1" indent="-400050" algn="l">
              <a:lnSpc>
                <a:spcPct val="114000"/>
              </a:lnSpc>
              <a:spcBef>
                <a:spcPts val="10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AU" sz="2200" dirty="0">
                <a:solidFill>
                  <a:srgbClr val="483A5E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Have any of your choices ended up having an unexpected impact? What happened?</a:t>
            </a:r>
          </a:p>
          <a:p>
            <a:pPr marL="400050" lvl="1" indent="-400050" algn="l">
              <a:lnSpc>
                <a:spcPct val="114000"/>
              </a:lnSpc>
              <a:spcBef>
                <a:spcPts val="10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AU" sz="2200" dirty="0">
                <a:solidFill>
                  <a:srgbClr val="483A5E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In what ways does our culture downplay or distract us from the real cost of our habits or lifestyles?</a:t>
            </a:r>
          </a:p>
        </p:txBody>
      </p:sp>
    </p:spTree>
    <p:extLst>
      <p:ext uri="{BB962C8B-B14F-4D97-AF65-F5344CB8AC3E}">
        <p14:creationId xmlns:p14="http://schemas.microsoft.com/office/powerpoint/2010/main" val="32236317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2891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0FCC6D-46B7-CA3C-6702-19D75A55C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x on a black background&#10;&#10;Description automatically generated">
            <a:extLst>
              <a:ext uri="{FF2B5EF4-FFF2-40B4-BE49-F238E27FC236}">
                <a16:creationId xmlns:a16="http://schemas.microsoft.com/office/drawing/2014/main" id="{12562E98-4D28-A141-AA60-3CC825666EE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>
            <a:off x="400050" y="6112934"/>
            <a:ext cx="1702012" cy="431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8CD6488-225F-1F4A-AD07-376C620189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5683"/>
          <a:stretch/>
        </p:blipFill>
        <p:spPr>
          <a:xfrm>
            <a:off x="0" y="5876144"/>
            <a:ext cx="12192000" cy="981856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39B79D3D-643E-8143-A036-F1ADD4939F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68720"/>
            <a:ext cx="9144000" cy="2626360"/>
          </a:xfrm>
        </p:spPr>
        <p:txBody>
          <a:bodyPr anchor="ctr">
            <a:noAutofit/>
          </a:bodyPr>
          <a:lstStyle/>
          <a:p>
            <a:pPr>
              <a:lnSpc>
                <a:spcPct val="110000"/>
              </a:lnSpc>
            </a:pPr>
            <a:r>
              <a:rPr lang="en-AU" sz="4800" dirty="0">
                <a:solidFill>
                  <a:srgbClr val="8A7097"/>
                </a:solidFill>
                <a:latin typeface="Quasimoda Bold" pitchFamily="2" charset="77"/>
                <a:ea typeface="Inter" panose="02000503000000020004" pitchFamily="2" charset="0"/>
                <a:cs typeface="Calibri" panose="020F0502020204030204" pitchFamily="34" charset="0"/>
              </a:rPr>
              <a:t>What is one decision</a:t>
            </a:r>
            <a:br>
              <a:rPr lang="en-AU" sz="4800" dirty="0">
                <a:solidFill>
                  <a:srgbClr val="8A7097"/>
                </a:solidFill>
                <a:latin typeface="Quasimoda Bold" pitchFamily="2" charset="77"/>
                <a:ea typeface="Inter" panose="02000503000000020004" pitchFamily="2" charset="0"/>
                <a:cs typeface="Calibri" panose="020F0502020204030204" pitchFamily="34" charset="0"/>
              </a:rPr>
            </a:br>
            <a:r>
              <a:rPr lang="en-AU" sz="4800" dirty="0">
                <a:solidFill>
                  <a:srgbClr val="8A7097"/>
                </a:solidFill>
                <a:latin typeface="Quasimoda Bold" pitchFamily="2" charset="77"/>
                <a:ea typeface="Inter" panose="02000503000000020004" pitchFamily="2" charset="0"/>
                <a:cs typeface="Calibri" panose="020F0502020204030204" pitchFamily="34" charset="0"/>
              </a:rPr>
              <a:t>I could make more </a:t>
            </a:r>
            <a:br>
              <a:rPr lang="en-AU" sz="4800" dirty="0">
                <a:solidFill>
                  <a:srgbClr val="8A7097"/>
                </a:solidFill>
                <a:latin typeface="Quasimoda Bold" pitchFamily="2" charset="77"/>
                <a:ea typeface="Inter" panose="02000503000000020004" pitchFamily="2" charset="0"/>
                <a:cs typeface="Calibri" panose="020F0502020204030204" pitchFamily="34" charset="0"/>
              </a:rPr>
            </a:br>
            <a:r>
              <a:rPr lang="en-AU" sz="4800" dirty="0">
                <a:solidFill>
                  <a:srgbClr val="8A7097"/>
                </a:solidFill>
                <a:latin typeface="Quasimoda Bold" pitchFamily="2" charset="77"/>
                <a:ea typeface="Inter" panose="02000503000000020004" pitchFamily="2" charset="0"/>
                <a:cs typeface="Calibri" panose="020F0502020204030204" pitchFamily="34" charset="0"/>
              </a:rPr>
              <a:t>intentionally this week?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5654AB-6B1B-1C41-B185-C89269665978}"/>
              </a:ext>
            </a:extLst>
          </p:cNvPr>
          <p:cNvSpPr txBox="1"/>
          <p:nvPr/>
        </p:nvSpPr>
        <p:spPr>
          <a:xfrm>
            <a:off x="3046880" y="4491740"/>
            <a:ext cx="6098240" cy="486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1" i="0" u="none" strike="noStrike" kern="1200" cap="none" spc="0" normalizeH="0" baseline="0" noProof="0" dirty="0">
                <a:ln>
                  <a:noFill/>
                </a:ln>
                <a:solidFill>
                  <a:srgbClr val="A895B2">
                    <a:alpha val="39110"/>
                  </a:srgbClr>
                </a:solidFill>
                <a:effectLst/>
                <a:uLnTx/>
                <a:uFillTx/>
                <a:latin typeface="Quasimoda Bold" pitchFamily="2" charset="77"/>
                <a:ea typeface="+mn-ea"/>
                <a:cs typeface="+mn-cs"/>
              </a:rPr>
              <a:t>(Journal Prompt)</a:t>
            </a:r>
          </a:p>
        </p:txBody>
      </p:sp>
    </p:spTree>
    <p:extLst>
      <p:ext uri="{BB962C8B-B14F-4D97-AF65-F5344CB8AC3E}">
        <p14:creationId xmlns:p14="http://schemas.microsoft.com/office/powerpoint/2010/main" val="36437618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2891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0FCC6D-46B7-CA3C-6702-19D75A55C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x on a black background&#10;&#10;Description automatically generated">
            <a:extLst>
              <a:ext uri="{FF2B5EF4-FFF2-40B4-BE49-F238E27FC236}">
                <a16:creationId xmlns:a16="http://schemas.microsoft.com/office/drawing/2014/main" id="{12562E98-4D28-A141-AA60-3CC825666EE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>
            <a:off x="400050" y="6112934"/>
            <a:ext cx="1702012" cy="431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8CD6488-225F-1F4A-AD07-376C620189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5683"/>
          <a:stretch/>
        </p:blipFill>
        <p:spPr>
          <a:xfrm>
            <a:off x="0" y="5876144"/>
            <a:ext cx="12192000" cy="981856"/>
          </a:xfrm>
          <a:prstGeom prst="rect">
            <a:avLst/>
          </a:prstGeom>
        </p:spPr>
      </p:pic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2A39C17B-5E9D-2C43-8D13-86C370A6E961}"/>
              </a:ext>
            </a:extLst>
          </p:cNvPr>
          <p:cNvGraphicFramePr>
            <a:graphicFrameLocks noGrp="1"/>
          </p:cNvGraphicFramePr>
          <p:nvPr/>
        </p:nvGraphicFramePr>
        <p:xfrm>
          <a:off x="1434059" y="869568"/>
          <a:ext cx="9323883" cy="4419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19537">
                  <a:extLst>
                    <a:ext uri="{9D8B030D-6E8A-4147-A177-3AD203B41FA5}">
                      <a16:colId xmlns:a16="http://schemas.microsoft.com/office/drawing/2014/main" val="1324833520"/>
                    </a:ext>
                  </a:extLst>
                </a:gridCol>
                <a:gridCol w="3652173">
                  <a:extLst>
                    <a:ext uri="{9D8B030D-6E8A-4147-A177-3AD203B41FA5}">
                      <a16:colId xmlns:a16="http://schemas.microsoft.com/office/drawing/2014/main" val="1778542087"/>
                    </a:ext>
                  </a:extLst>
                </a:gridCol>
                <a:gridCol w="3652173">
                  <a:extLst>
                    <a:ext uri="{9D8B030D-6E8A-4147-A177-3AD203B41FA5}">
                      <a16:colId xmlns:a16="http://schemas.microsoft.com/office/drawing/2014/main" val="1871906699"/>
                    </a:ext>
                  </a:extLst>
                </a:gridCol>
              </a:tblGrid>
              <a:tr h="748552">
                <a:tc>
                  <a:txBody>
                    <a:bodyPr/>
                    <a:lstStyle/>
                    <a:p>
                      <a:endParaRPr lang="en-AU" b="1" i="0" dirty="0">
                        <a:latin typeface="Inter 18pt 18pt" panose="02000503000000020004" pitchFamily="2" charset="0"/>
                        <a:ea typeface="Inter 18pt 18pt" panose="02000503000000020004" pitchFamily="2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95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95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b="1" i="0" dirty="0">
                          <a:solidFill>
                            <a:srgbClr val="483A5E"/>
                          </a:solidFill>
                          <a:latin typeface="Inter 18pt 18pt" panose="02000503000000020004" pitchFamily="2" charset="0"/>
                          <a:ea typeface="Inter 18pt 18pt" panose="02000503000000020004" pitchFamily="2" charset="0"/>
                        </a:rPr>
                        <a:t>COST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A895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95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95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95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CD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b="1" i="0" dirty="0">
                          <a:solidFill>
                            <a:srgbClr val="483A5E"/>
                          </a:solidFill>
                          <a:latin typeface="Inter 18pt 18pt" panose="02000503000000020004" pitchFamily="2" charset="0"/>
                          <a:ea typeface="Inter 18pt 18pt" panose="02000503000000020004" pitchFamily="2" charset="0"/>
                        </a:rPr>
                        <a:t>BENEFIT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A895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95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95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95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CD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70218"/>
                  </a:ext>
                </a:extLst>
              </a:tr>
              <a:tr h="917622">
                <a:tc>
                  <a:txBody>
                    <a:bodyPr/>
                    <a:lstStyle/>
                    <a:p>
                      <a:pPr algn="ctr"/>
                      <a:r>
                        <a:rPr lang="en-AU" b="1" i="0" dirty="0">
                          <a:solidFill>
                            <a:srgbClr val="8A7097"/>
                          </a:solidFill>
                          <a:latin typeface="Inter 18pt 18pt" panose="02000503000000020004" pitchFamily="2" charset="0"/>
                          <a:ea typeface="Inter 18pt 18pt" panose="02000503000000020004" pitchFamily="2" charset="0"/>
                        </a:rPr>
                        <a:t>USING </a:t>
                      </a:r>
                    </a:p>
                    <a:p>
                      <a:pPr algn="ctr"/>
                      <a:r>
                        <a:rPr lang="en-AU" b="1" i="0" dirty="0">
                          <a:solidFill>
                            <a:srgbClr val="8A7097"/>
                          </a:solidFill>
                          <a:latin typeface="Inter 18pt 18pt" panose="02000503000000020004" pitchFamily="2" charset="0"/>
                          <a:ea typeface="Inter 18pt 18pt" panose="02000503000000020004" pitchFamily="2" charset="0"/>
                        </a:rPr>
                        <a:t>SOCIAL MEDIA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A895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95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95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95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AU" b="1" i="0" dirty="0">
                        <a:latin typeface="Inter 18pt 18pt" panose="02000503000000020004" pitchFamily="2" charset="0"/>
                        <a:ea typeface="Inter 18pt 18pt" panose="02000503000000020004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A895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95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95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95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AU" b="1" i="0" dirty="0">
                        <a:latin typeface="Inter 18pt 18pt" panose="02000503000000020004" pitchFamily="2" charset="0"/>
                        <a:ea typeface="Inter 18pt 18pt" panose="02000503000000020004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A895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95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95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95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1913257"/>
                  </a:ext>
                </a:extLst>
              </a:tr>
              <a:tr h="917622">
                <a:tc>
                  <a:txBody>
                    <a:bodyPr/>
                    <a:lstStyle/>
                    <a:p>
                      <a:pPr algn="ctr"/>
                      <a:r>
                        <a:rPr lang="en-AU" b="1" i="0" dirty="0">
                          <a:solidFill>
                            <a:srgbClr val="8A7097"/>
                          </a:solidFill>
                          <a:latin typeface="Inter 18pt 18pt" panose="02000503000000020004" pitchFamily="2" charset="0"/>
                          <a:ea typeface="Inter 18pt 18pt" panose="02000503000000020004" pitchFamily="2" charset="0"/>
                        </a:rPr>
                        <a:t>GAMING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A895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95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95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95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AU" b="1" i="0" dirty="0">
                        <a:latin typeface="Inter 18pt 18pt" panose="02000503000000020004" pitchFamily="2" charset="0"/>
                        <a:ea typeface="Inter 18pt 18pt" panose="02000503000000020004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A895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95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95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95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AU" b="1" i="0" dirty="0">
                        <a:latin typeface="Inter 18pt 18pt" panose="02000503000000020004" pitchFamily="2" charset="0"/>
                        <a:ea typeface="Inter 18pt 18pt" panose="02000503000000020004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A895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95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95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95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4769774"/>
                  </a:ext>
                </a:extLst>
              </a:tr>
              <a:tr h="917622">
                <a:tc>
                  <a:txBody>
                    <a:bodyPr/>
                    <a:lstStyle/>
                    <a:p>
                      <a:pPr algn="ctr"/>
                      <a:r>
                        <a:rPr lang="en-AU" b="1" i="0" dirty="0">
                          <a:solidFill>
                            <a:srgbClr val="8A7097"/>
                          </a:solidFill>
                          <a:latin typeface="Inter 18pt 18pt" panose="02000503000000020004" pitchFamily="2" charset="0"/>
                          <a:ea typeface="Inter 18pt 18pt" panose="02000503000000020004" pitchFamily="2" charset="0"/>
                        </a:rPr>
                        <a:t>BUYING A NEW OUTFIT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A895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95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95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95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AU" b="1" i="0" dirty="0">
                        <a:latin typeface="Inter 18pt 18pt" panose="02000503000000020004" pitchFamily="2" charset="0"/>
                        <a:ea typeface="Inter 18pt 18pt" panose="02000503000000020004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A895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95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95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95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AU" b="1" i="0" dirty="0">
                        <a:latin typeface="Inter 18pt 18pt" panose="02000503000000020004" pitchFamily="2" charset="0"/>
                        <a:ea typeface="Inter 18pt 18pt" panose="02000503000000020004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A895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95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95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95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3107512"/>
                  </a:ext>
                </a:extLst>
              </a:tr>
              <a:tr h="917622">
                <a:tc>
                  <a:txBody>
                    <a:bodyPr/>
                    <a:lstStyle/>
                    <a:p>
                      <a:pPr algn="ctr"/>
                      <a:r>
                        <a:rPr lang="en-AU" b="1" i="0" dirty="0">
                          <a:solidFill>
                            <a:srgbClr val="8A7097"/>
                          </a:solidFill>
                          <a:latin typeface="Inter 18pt 18pt" panose="02000503000000020004" pitchFamily="2" charset="0"/>
                          <a:ea typeface="Inter 18pt 18pt" panose="02000503000000020004" pitchFamily="2" charset="0"/>
                        </a:rPr>
                        <a:t>STUDYING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A895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95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95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95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AU" b="1" i="0" dirty="0">
                        <a:latin typeface="Inter 18pt 18pt" panose="02000503000000020004" pitchFamily="2" charset="0"/>
                        <a:ea typeface="Inter 18pt 18pt" panose="02000503000000020004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A895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95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95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95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AU" b="1" i="0" dirty="0">
                        <a:latin typeface="Inter 18pt 18pt" panose="02000503000000020004" pitchFamily="2" charset="0"/>
                        <a:ea typeface="Inter 18pt 18pt" panose="02000503000000020004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A895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95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95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95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1170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06331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3A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2776969-A803-A446-AA24-A4D0C4EEA357}"/>
              </a:ext>
            </a:extLst>
          </p:cNvPr>
          <p:cNvSpPr txBox="1"/>
          <p:nvPr/>
        </p:nvSpPr>
        <p:spPr>
          <a:xfrm>
            <a:off x="1828464" y="2587438"/>
            <a:ext cx="853507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8800" b="1" i="0" u="none" strike="noStrike" kern="1200" cap="none" spc="300" normalizeH="0" baseline="0" noProof="0" dirty="0">
                <a:ln>
                  <a:noFill/>
                </a:ln>
                <a:solidFill>
                  <a:prstClr val="white">
                    <a:alpha val="68000"/>
                  </a:prstClr>
                </a:solidFill>
                <a:effectLst>
                  <a:outerShdw blurRad="50800" dist="38100" dir="2700000" algn="tl" rotWithShape="0">
                    <a:srgbClr val="483A5E">
                      <a:alpha val="40000"/>
                    </a:srgbClr>
                  </a:outerShdw>
                </a:effectLst>
                <a:uLnTx/>
                <a:uFillTx/>
                <a:latin typeface="Inter 18pt 18pt Black" panose="02000503000000020004" pitchFamily="2" charset="0"/>
                <a:ea typeface="Inter 18pt 18pt Black" panose="02000503000000020004" pitchFamily="2" charset="0"/>
                <a:cs typeface="Calibri" panose="020F0502020204030204" pitchFamily="34" charset="0"/>
              </a:rPr>
              <a:t>TRAP #3</a:t>
            </a:r>
          </a:p>
        </p:txBody>
      </p:sp>
    </p:spTree>
    <p:extLst>
      <p:ext uri="{BB962C8B-B14F-4D97-AF65-F5344CB8AC3E}">
        <p14:creationId xmlns:p14="http://schemas.microsoft.com/office/powerpoint/2010/main" val="13966480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B9AAC1">
                <a:lumMod val="85000"/>
              </a:srgbClr>
            </a:gs>
            <a:gs pos="80000">
              <a:srgbClr val="B9AAC1">
                <a:lumMod val="94817"/>
              </a:srgb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B815EE79-A997-494B-B726-B707045988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983316"/>
            <a:ext cx="9144000" cy="2626360"/>
          </a:xfrm>
        </p:spPr>
        <p:txBody>
          <a:bodyPr anchor="ctr">
            <a:noAutofit/>
          </a:bodyPr>
          <a:lstStyle/>
          <a:p>
            <a:pPr>
              <a:lnSpc>
                <a:spcPct val="110000"/>
              </a:lnSpc>
            </a:pPr>
            <a:r>
              <a:rPr lang="en-AU" sz="440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483A5E">
                      <a:alpha val="40000"/>
                    </a:srgbClr>
                  </a:outerShdw>
                </a:effectLst>
                <a:latin typeface="Quasimoda Bold" pitchFamily="2" charset="77"/>
                <a:ea typeface="Inter" panose="02000503000000020004" pitchFamily="2" charset="0"/>
                <a:cs typeface="Calibri" panose="020F0502020204030204" pitchFamily="34" charset="0"/>
              </a:rPr>
              <a:t>Can you think of a situation </a:t>
            </a:r>
            <a:br>
              <a:rPr lang="en-AU" sz="440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483A5E">
                      <a:alpha val="40000"/>
                    </a:srgbClr>
                  </a:outerShdw>
                </a:effectLst>
                <a:latin typeface="Quasimoda Bold" pitchFamily="2" charset="77"/>
                <a:ea typeface="Inter" panose="02000503000000020004" pitchFamily="2" charset="0"/>
                <a:cs typeface="Calibri" panose="020F0502020204030204" pitchFamily="34" charset="0"/>
              </a:rPr>
            </a:br>
            <a:r>
              <a:rPr lang="en-AU" sz="440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483A5E">
                      <a:alpha val="40000"/>
                    </a:srgbClr>
                  </a:outerShdw>
                </a:effectLst>
                <a:latin typeface="Quasimoda Bold" pitchFamily="2" charset="77"/>
                <a:ea typeface="Inter" panose="02000503000000020004" pitchFamily="2" charset="0"/>
                <a:cs typeface="Calibri" panose="020F0502020204030204" pitchFamily="34" charset="0"/>
              </a:rPr>
              <a:t>where someone’s freedom came at someone else’s expense?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B36582-2904-2947-891F-443764A77DA2}"/>
              </a:ext>
            </a:extLst>
          </p:cNvPr>
          <p:cNvSpPr txBox="1"/>
          <p:nvPr/>
        </p:nvSpPr>
        <p:spPr>
          <a:xfrm>
            <a:off x="5856789" y="6110513"/>
            <a:ext cx="59424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800" b="1" i="0" u="none" strike="noStrike" kern="1200" cap="none" spc="0" normalizeH="0" baseline="0" noProof="0" dirty="0">
                <a:ln>
                  <a:noFill/>
                </a:ln>
                <a:solidFill>
                  <a:srgbClr val="D7CDDB"/>
                </a:solidFill>
                <a:effectLst/>
                <a:uLnTx/>
                <a:uFillTx/>
                <a:latin typeface="Inter 18pt 18pt SemiBold" panose="02000503000000020004" pitchFamily="2" charset="0"/>
                <a:ea typeface="Inter 18pt 18pt SemiBold" panose="02000503000000020004" pitchFamily="2" charset="0"/>
                <a:cs typeface="Calibri" panose="020F0502020204030204" pitchFamily="34" charset="0"/>
              </a:rPr>
              <a:t>THE FREEDOM TRAP</a:t>
            </a:r>
            <a:endParaRPr kumimoji="0" lang="en-AU" sz="2800" b="1" i="0" u="none" strike="noStrike" kern="1200" cap="none" spc="0" normalizeH="0" baseline="0" noProof="0" dirty="0">
              <a:ln>
                <a:noFill/>
              </a:ln>
              <a:solidFill>
                <a:srgbClr val="D7CDDB"/>
              </a:solidFill>
              <a:effectLst/>
              <a:uLnTx/>
              <a:uFillTx/>
              <a:latin typeface="Inter 18pt 18pt SemiBold" panose="02000503000000020004" pitchFamily="2" charset="0"/>
              <a:ea typeface="Inter 18pt 18pt SemiBold" panose="02000503000000020004" pitchFamily="2" charset="0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99B7EC9-58D7-FD4B-8D66-D4460C339E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5000"/>
          </a:blip>
          <a:srcRect r="39446"/>
          <a:stretch/>
        </p:blipFill>
        <p:spPr>
          <a:xfrm>
            <a:off x="392795" y="6121949"/>
            <a:ext cx="1051140" cy="4924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45A5454-C145-4A4B-8503-212DAE14DD26}"/>
              </a:ext>
            </a:extLst>
          </p:cNvPr>
          <p:cNvSpPr txBox="1"/>
          <p:nvPr/>
        </p:nvSpPr>
        <p:spPr>
          <a:xfrm>
            <a:off x="2807669" y="975454"/>
            <a:ext cx="6098240" cy="5522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39110"/>
                  </a:prstClr>
                </a:solidFill>
                <a:effectLst/>
                <a:uLnTx/>
                <a:uFillTx/>
                <a:latin typeface="Quasimoda Bold" pitchFamily="2" charset="77"/>
                <a:ea typeface="Inter 18pt 18pt SemiBold" panose="02000503000000020004" pitchFamily="2" charset="0"/>
                <a:cs typeface="+mn-cs"/>
              </a:rPr>
              <a:t>Think / Pair / Share</a:t>
            </a:r>
          </a:p>
        </p:txBody>
      </p:sp>
    </p:spTree>
    <p:extLst>
      <p:ext uri="{BB962C8B-B14F-4D97-AF65-F5344CB8AC3E}">
        <p14:creationId xmlns:p14="http://schemas.microsoft.com/office/powerpoint/2010/main" val="9877073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3A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2776969-A803-A446-AA24-A4D0C4EEA357}"/>
              </a:ext>
            </a:extLst>
          </p:cNvPr>
          <p:cNvSpPr txBox="1"/>
          <p:nvPr/>
        </p:nvSpPr>
        <p:spPr>
          <a:xfrm>
            <a:off x="3264134" y="6095136"/>
            <a:ext cx="853507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600" b="0" i="0" u="none" strike="noStrike" kern="1200" cap="none" spc="0" normalizeH="0" baseline="0" noProof="0" dirty="0">
                <a:ln>
                  <a:noFill/>
                </a:ln>
                <a:solidFill>
                  <a:srgbClr val="8A8098"/>
                </a:solidFill>
                <a:effectLst/>
                <a:uLnTx/>
                <a:uFillTx/>
                <a:latin typeface="Quasimoda Bold" pitchFamily="2" charset="77"/>
                <a:ea typeface="Inter Medium" panose="02000503000000020004" pitchFamily="2" charset="0"/>
                <a:cs typeface="Calibri" panose="020F0502020204030204" pitchFamily="34" charset="0"/>
              </a:rPr>
              <a:t>TRAP #3:</a:t>
            </a:r>
            <a:r>
              <a:rPr kumimoji="0" lang="en-AU" sz="2600" b="0" i="0" u="none" strike="noStrike" kern="1200" cap="none" spc="0" normalizeH="0" baseline="0" noProof="0" dirty="0">
                <a:ln>
                  <a:noFill/>
                </a:ln>
                <a:solidFill>
                  <a:srgbClr val="D5C1D1"/>
                </a:solidFill>
                <a:effectLst/>
                <a:uLnTx/>
                <a:uFillTx/>
                <a:latin typeface="Quasimoda Bold" pitchFamily="2" charset="77"/>
                <a:ea typeface="Inter Medium" panose="02000503000000020004" pitchFamily="2" charset="0"/>
                <a:cs typeface="Calibri" panose="020F0502020204030204" pitchFamily="34" charset="0"/>
              </a:rPr>
              <a:t> </a:t>
            </a:r>
            <a:r>
              <a:rPr kumimoji="0" lang="en-AU" sz="2600" b="1" i="0" u="none" strike="noStrike" kern="1200" cap="none" spc="0" normalizeH="0" baseline="0" noProof="0" dirty="0">
                <a:ln>
                  <a:noFill/>
                </a:ln>
                <a:solidFill>
                  <a:srgbClr val="ADA6B6"/>
                </a:solidFill>
                <a:effectLst/>
                <a:uLnTx/>
                <a:uFillTx/>
                <a:latin typeface="Quasimoda Bold" pitchFamily="2" charset="77"/>
                <a:ea typeface="Inter Medium" panose="02000503000000020004" pitchFamily="2" charset="0"/>
                <a:cs typeface="Calibri" panose="020F0502020204030204" pitchFamily="34" charset="0"/>
              </a:rPr>
              <a:t>THE IMPACT ON OTHERS</a:t>
            </a:r>
            <a:endParaRPr kumimoji="0" lang="en-AU" sz="2600" b="1" i="0" u="none" strike="noStrike" kern="1200" cap="none" spc="0" normalizeH="0" baseline="0" noProof="0" dirty="0">
              <a:ln>
                <a:noFill/>
              </a:ln>
              <a:solidFill>
                <a:srgbClr val="ADA6B6"/>
              </a:solidFill>
              <a:effectLst/>
              <a:uLnTx/>
              <a:uFillTx/>
              <a:latin typeface="Quasimoda Bold" pitchFamily="2" charset="77"/>
              <a:ea typeface="Inter Medium" panose="02000503000000020004" pitchFamily="2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C135DAD-6BCB-4643-B74B-8A3BF69BD7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5000"/>
          </a:blip>
          <a:srcRect r="39446"/>
          <a:stretch/>
        </p:blipFill>
        <p:spPr>
          <a:xfrm>
            <a:off x="392795" y="6121949"/>
            <a:ext cx="1051140" cy="492444"/>
          </a:xfrm>
          <a:prstGeom prst="rect">
            <a:avLst/>
          </a:prstGeom>
        </p:spPr>
      </p:pic>
      <p:pic>
        <p:nvPicPr>
          <p:cNvPr id="3" name="Picture 2">
            <a:hlinkClick r:id="rId4"/>
            <a:extLst>
              <a:ext uri="{FF2B5EF4-FFF2-40B4-BE49-F238E27FC236}">
                <a16:creationId xmlns:a16="http://schemas.microsoft.com/office/drawing/2014/main" id="{B12CE6C7-4157-B140-BB65-9224D3C6D9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1000" y="533952"/>
            <a:ext cx="8890000" cy="505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9062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3A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D0E7A4-2D3D-634A-A7FF-CAA28F85D6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5000"/>
          </a:blip>
          <a:srcRect r="39446"/>
          <a:stretch/>
        </p:blipFill>
        <p:spPr>
          <a:xfrm>
            <a:off x="392795" y="6121949"/>
            <a:ext cx="1051140" cy="4924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8780FB4-E545-854D-B37A-8C16C9195F27}"/>
              </a:ext>
            </a:extLst>
          </p:cNvPr>
          <p:cNvSpPr txBox="1"/>
          <p:nvPr/>
        </p:nvSpPr>
        <p:spPr>
          <a:xfrm>
            <a:off x="5856789" y="6110513"/>
            <a:ext cx="59424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800" b="1" i="0" u="none" strike="noStrike" kern="1200" cap="none" spc="0" normalizeH="0" baseline="0" noProof="0" dirty="0">
                <a:ln>
                  <a:noFill/>
                </a:ln>
                <a:solidFill>
                  <a:srgbClr val="D7CDDB">
                    <a:alpha val="53141"/>
                  </a:srgbClr>
                </a:solidFill>
                <a:effectLst/>
                <a:uLnTx/>
                <a:uFillTx/>
                <a:latin typeface="Inter 18pt 18pt SemiBold" panose="02000503000000020004" pitchFamily="2" charset="0"/>
                <a:ea typeface="Inter 18pt 18pt SemiBold" panose="02000503000000020004" pitchFamily="2" charset="0"/>
                <a:cs typeface="Calibri" panose="020F0502020204030204" pitchFamily="34" charset="0"/>
              </a:rPr>
              <a:t>THE FREEDOM TRAP</a:t>
            </a:r>
            <a:endParaRPr kumimoji="0" lang="en-AU" sz="2800" b="1" i="0" u="none" strike="noStrike" kern="1200" cap="none" spc="0" normalizeH="0" baseline="0" noProof="0" dirty="0">
              <a:ln>
                <a:noFill/>
              </a:ln>
              <a:solidFill>
                <a:srgbClr val="D7CDDB">
                  <a:alpha val="53141"/>
                </a:srgbClr>
              </a:solidFill>
              <a:effectLst/>
              <a:uLnTx/>
              <a:uFillTx/>
              <a:latin typeface="Inter 18pt 18pt SemiBold" panose="02000503000000020004" pitchFamily="2" charset="0"/>
              <a:ea typeface="Inter 18pt 18pt SemiBold" panose="02000503000000020004" pitchFamily="2" charset="0"/>
              <a:cs typeface="+mn-cs"/>
            </a:endParaRPr>
          </a:p>
        </p:txBody>
      </p:sp>
      <p:pic>
        <p:nvPicPr>
          <p:cNvPr id="6" name="Picture 5" descr="A large billboard with a person holding a cup&#10;&#10;Description automatically generated">
            <a:extLst>
              <a:ext uri="{FF2B5EF4-FFF2-40B4-BE49-F238E27FC236}">
                <a16:creationId xmlns:a16="http://schemas.microsoft.com/office/drawing/2014/main" id="{DC1BA542-AA04-A547-8D2E-96610AA974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0008" b="21867"/>
          <a:stretch/>
        </p:blipFill>
        <p:spPr>
          <a:xfrm rot="21445468">
            <a:off x="1399868" y="855574"/>
            <a:ext cx="9293407" cy="4472452"/>
          </a:xfrm>
          <a:prstGeom prst="rect">
            <a:avLst/>
          </a:prstGeom>
          <a:ln w="53975">
            <a:solidFill>
              <a:srgbClr val="FFD496"/>
            </a:solidFill>
            <a:miter lim="800000"/>
          </a:ln>
          <a:effectLst>
            <a:outerShdw blurRad="50800" dist="63500" dir="2700000" algn="tl" rotWithShape="0">
              <a:prstClr val="black">
                <a:alpha val="6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683573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0FCC6D-46B7-CA3C-6702-19D75A55C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48E9AD-1125-F541-BC61-14B7617A66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67400"/>
            <a:ext cx="12192000" cy="990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0366CD3-EA7F-EE4C-81E5-42EFB7A25678}"/>
              </a:ext>
            </a:extLst>
          </p:cNvPr>
          <p:cNvSpPr txBox="1"/>
          <p:nvPr/>
        </p:nvSpPr>
        <p:spPr>
          <a:xfrm>
            <a:off x="3046879" y="525227"/>
            <a:ext cx="6098240" cy="5522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800" b="1" i="0" u="none" strike="noStrike" kern="1200" cap="none" spc="0" normalizeH="0" baseline="0" noProof="0" dirty="0">
                <a:ln>
                  <a:noFill/>
                </a:ln>
                <a:solidFill>
                  <a:srgbClr val="A895B2">
                    <a:alpha val="39110"/>
                  </a:srgbClr>
                </a:solidFill>
                <a:effectLst/>
                <a:uLnTx/>
                <a:uFillTx/>
                <a:latin typeface="Quasimoda Bold" pitchFamily="2" charset="77"/>
                <a:ea typeface="+mn-ea"/>
                <a:cs typeface="+mn-cs"/>
              </a:rPr>
              <a:t>DISCUSSION </a:t>
            </a:r>
            <a:r>
              <a:rPr kumimoji="0" lang="en-AU" sz="2800" b="1" i="0" u="none" strike="noStrike" kern="1200" cap="none" spc="0" normalizeH="0" baseline="0" noProof="0" dirty="0">
                <a:ln>
                  <a:noFill/>
                </a:ln>
                <a:solidFill>
                  <a:srgbClr val="A895B2">
                    <a:alpha val="50000"/>
                  </a:srgbClr>
                </a:solidFill>
                <a:effectLst/>
                <a:uLnTx/>
                <a:uFillTx/>
                <a:latin typeface="Quasimoda Bold" pitchFamily="2" charset="77"/>
                <a:ea typeface="+mn-ea"/>
                <a:cs typeface="+mn-cs"/>
              </a:rPr>
              <a:t>QUESTIONS</a:t>
            </a:r>
            <a:r>
              <a:rPr kumimoji="0" lang="en-AU" sz="2800" b="1" i="0" u="none" strike="noStrike" kern="1200" cap="none" spc="0" normalizeH="0" baseline="0" noProof="0" dirty="0">
                <a:ln>
                  <a:noFill/>
                </a:ln>
                <a:solidFill>
                  <a:srgbClr val="A895B2">
                    <a:alpha val="39110"/>
                  </a:srgbClr>
                </a:solidFill>
                <a:effectLst/>
                <a:uLnTx/>
                <a:uFillTx/>
                <a:latin typeface="Quasimoda Bold" pitchFamily="2" charset="77"/>
                <a:ea typeface="+mn-ea"/>
                <a:cs typeface="+mn-cs"/>
              </a:rPr>
              <a:t>: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FB803F-B376-22DE-710F-147422FF04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63411" y="1442271"/>
            <a:ext cx="8865177" cy="3703638"/>
          </a:xfrm>
        </p:spPr>
        <p:txBody>
          <a:bodyPr>
            <a:noAutofit/>
          </a:bodyPr>
          <a:lstStyle/>
          <a:p>
            <a:pPr marL="400050" lvl="1" indent="-400050" algn="l">
              <a:lnSpc>
                <a:spcPct val="114000"/>
              </a:lnSpc>
              <a:spcBef>
                <a:spcPts val="10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AU" sz="2200" dirty="0">
                <a:solidFill>
                  <a:srgbClr val="483A5E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In what ways should our freedom be limited for the good of others?</a:t>
            </a:r>
          </a:p>
          <a:p>
            <a:pPr marL="400050" lvl="1" indent="-400050" algn="l">
              <a:lnSpc>
                <a:spcPct val="114000"/>
              </a:lnSpc>
              <a:spcBef>
                <a:spcPts val="10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AU" sz="2200" dirty="0">
                <a:solidFill>
                  <a:srgbClr val="483A5E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Do you think humans are naturally selfish? Why or why not?</a:t>
            </a:r>
          </a:p>
          <a:p>
            <a:pPr marL="400050" lvl="1" indent="-400050" algn="l">
              <a:lnSpc>
                <a:spcPct val="114000"/>
              </a:lnSpc>
              <a:spcBef>
                <a:spcPts val="10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AU" sz="2200" dirty="0">
                <a:solidFill>
                  <a:srgbClr val="483A5E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Can you think of a time when someone’s choice affected you in a negative way?</a:t>
            </a:r>
          </a:p>
          <a:p>
            <a:pPr marL="400050" lvl="1" indent="-400050" algn="l">
              <a:lnSpc>
                <a:spcPct val="114000"/>
              </a:lnSpc>
              <a:spcBef>
                <a:spcPts val="10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AU" sz="2200" dirty="0">
                <a:solidFill>
                  <a:srgbClr val="483A5E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Have you ever made a choice that helped you, but ended up making things harder for someone else?</a:t>
            </a:r>
          </a:p>
        </p:txBody>
      </p:sp>
    </p:spTree>
    <p:extLst>
      <p:ext uri="{BB962C8B-B14F-4D97-AF65-F5344CB8AC3E}">
        <p14:creationId xmlns:p14="http://schemas.microsoft.com/office/powerpoint/2010/main" val="45204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2891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0FCC6D-46B7-CA3C-6702-19D75A55C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x on a black background&#10;&#10;Description automatically generated">
            <a:extLst>
              <a:ext uri="{FF2B5EF4-FFF2-40B4-BE49-F238E27FC236}">
                <a16:creationId xmlns:a16="http://schemas.microsoft.com/office/drawing/2014/main" id="{12562E98-4D28-A141-AA60-3CC825666EE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>
            <a:off x="400050" y="6112934"/>
            <a:ext cx="1702012" cy="431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8CD6488-225F-1F4A-AD07-376C620189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5683"/>
          <a:stretch/>
        </p:blipFill>
        <p:spPr>
          <a:xfrm>
            <a:off x="0" y="5876144"/>
            <a:ext cx="12192000" cy="981856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39B79D3D-643E-8143-A036-F1ADD4939F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28681"/>
            <a:ext cx="9144000" cy="2626360"/>
          </a:xfrm>
        </p:spPr>
        <p:txBody>
          <a:bodyPr anchor="ctr">
            <a:noAutofit/>
          </a:bodyPr>
          <a:lstStyle/>
          <a:p>
            <a:pPr>
              <a:lnSpc>
                <a:spcPct val="110000"/>
              </a:lnSpc>
            </a:pPr>
            <a:r>
              <a:rPr lang="en-AU" sz="4000" dirty="0">
                <a:solidFill>
                  <a:srgbClr val="8A7097"/>
                </a:solidFill>
                <a:latin typeface="Quasimoda Bold" pitchFamily="2" charset="77"/>
                <a:ea typeface="Inter" panose="02000503000000020004" pitchFamily="2" charset="0"/>
                <a:cs typeface="Calibri" panose="020F0502020204030204" pitchFamily="34" charset="0"/>
              </a:rPr>
              <a:t>In what small way could you use </a:t>
            </a:r>
            <a:br>
              <a:rPr lang="en-AU" sz="4000" dirty="0">
                <a:solidFill>
                  <a:srgbClr val="8A7097"/>
                </a:solidFill>
                <a:latin typeface="Quasimoda Bold" pitchFamily="2" charset="77"/>
                <a:ea typeface="Inter" panose="02000503000000020004" pitchFamily="2" charset="0"/>
                <a:cs typeface="Calibri" panose="020F0502020204030204" pitchFamily="34" charset="0"/>
              </a:rPr>
            </a:br>
            <a:r>
              <a:rPr lang="en-AU" sz="4000" dirty="0">
                <a:solidFill>
                  <a:srgbClr val="8A7097"/>
                </a:solidFill>
                <a:latin typeface="Quasimoda Bold" pitchFamily="2" charset="77"/>
                <a:ea typeface="Inter" panose="02000503000000020004" pitchFamily="2" charset="0"/>
                <a:cs typeface="Calibri" panose="020F0502020204030204" pitchFamily="34" charset="0"/>
              </a:rPr>
              <a:t>your freedom this week to </a:t>
            </a:r>
            <a:r>
              <a:rPr lang="en-AU" sz="4000" u="sng" dirty="0">
                <a:solidFill>
                  <a:srgbClr val="8A7097"/>
                </a:solidFill>
                <a:latin typeface="Quasimoda Bold" pitchFamily="2" charset="77"/>
                <a:ea typeface="Inter" panose="02000503000000020004" pitchFamily="2" charset="0"/>
                <a:cs typeface="Calibri" panose="020F0502020204030204" pitchFamily="34" charset="0"/>
              </a:rPr>
              <a:t>increase</a:t>
            </a:r>
            <a:r>
              <a:rPr lang="en-AU" sz="4000" dirty="0">
                <a:solidFill>
                  <a:srgbClr val="8A7097"/>
                </a:solidFill>
                <a:latin typeface="Quasimoda Bold" pitchFamily="2" charset="77"/>
                <a:ea typeface="Inter" panose="02000503000000020004" pitchFamily="2" charset="0"/>
                <a:cs typeface="Calibri" panose="020F0502020204030204" pitchFamily="34" charset="0"/>
              </a:rPr>
              <a:t> someone else’s freedom or wellbeing – not just your own?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7D546C-2E41-F94F-8F8F-4711A6F227F0}"/>
              </a:ext>
            </a:extLst>
          </p:cNvPr>
          <p:cNvSpPr txBox="1"/>
          <p:nvPr/>
        </p:nvSpPr>
        <p:spPr>
          <a:xfrm>
            <a:off x="3046880" y="4491740"/>
            <a:ext cx="6098240" cy="486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1" i="0" u="none" strike="noStrike" kern="1200" cap="none" spc="0" normalizeH="0" baseline="0" noProof="0" dirty="0">
                <a:ln>
                  <a:noFill/>
                </a:ln>
                <a:solidFill>
                  <a:srgbClr val="A895B2">
                    <a:alpha val="39110"/>
                  </a:srgbClr>
                </a:solidFill>
                <a:effectLst/>
                <a:uLnTx/>
                <a:uFillTx/>
                <a:latin typeface="Quasimoda Bold" pitchFamily="2" charset="77"/>
                <a:ea typeface="+mn-ea"/>
                <a:cs typeface="+mn-cs"/>
              </a:rPr>
              <a:t>(Written Response)</a:t>
            </a:r>
          </a:p>
        </p:txBody>
      </p:sp>
    </p:spTree>
    <p:extLst>
      <p:ext uri="{BB962C8B-B14F-4D97-AF65-F5344CB8AC3E}">
        <p14:creationId xmlns:p14="http://schemas.microsoft.com/office/powerpoint/2010/main" val="42508150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2891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0FCC6D-46B7-CA3C-6702-19D75A55C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x on a black background&#10;&#10;Description automatically generated">
            <a:extLst>
              <a:ext uri="{FF2B5EF4-FFF2-40B4-BE49-F238E27FC236}">
                <a16:creationId xmlns:a16="http://schemas.microsoft.com/office/drawing/2014/main" id="{12562E98-4D28-A141-AA60-3CC825666EE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>
            <a:off x="400050" y="6112934"/>
            <a:ext cx="1702012" cy="431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8CD6488-225F-1F4A-AD07-376C620189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5683"/>
          <a:stretch/>
        </p:blipFill>
        <p:spPr>
          <a:xfrm>
            <a:off x="0" y="5876144"/>
            <a:ext cx="12192000" cy="981856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98DF3DA5-C0EF-044D-8E67-3F11D8F943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02062" y="1229530"/>
            <a:ext cx="8391053" cy="3018813"/>
          </a:xfrm>
        </p:spPr>
        <p:txBody>
          <a:bodyPr>
            <a:noAutofit/>
          </a:bodyPr>
          <a:lstStyle/>
          <a:p>
            <a:pPr algn="l">
              <a:lnSpc>
                <a:spcPct val="130000"/>
              </a:lnSpc>
            </a:pPr>
            <a:r>
              <a:rPr lang="en-AU" sz="2800" dirty="0">
                <a:solidFill>
                  <a:srgbClr val="8A7097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“For you have been called to live in freedom, my brothers and sisters. But don’t use your freedom to satisfy your sinful nature. </a:t>
            </a:r>
          </a:p>
          <a:p>
            <a:pPr algn="l">
              <a:lnSpc>
                <a:spcPct val="130000"/>
              </a:lnSpc>
            </a:pPr>
            <a:r>
              <a:rPr lang="en-AU" sz="2800" dirty="0">
                <a:solidFill>
                  <a:srgbClr val="8A7097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Instead, use your freedom to serve one another in love.”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CA898FA7-1EDE-6348-A162-B642F157E8AA}"/>
              </a:ext>
            </a:extLst>
          </p:cNvPr>
          <p:cNvSpPr txBox="1">
            <a:spLocks/>
          </p:cNvSpPr>
          <p:nvPr/>
        </p:nvSpPr>
        <p:spPr>
          <a:xfrm>
            <a:off x="2102061" y="4754743"/>
            <a:ext cx="8391053" cy="489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8A7097"/>
                </a:solidFill>
                <a:effectLst/>
                <a:uLnTx/>
                <a:uFillTx/>
                <a:latin typeface="Inter 18pt 18pt Light" panose="02000503000000020004" pitchFamily="2" charset="0"/>
                <a:ea typeface="Inter 18pt 18pt Light" panose="02000503000000020004" pitchFamily="2" charset="0"/>
                <a:cs typeface="+mn-cs"/>
              </a:rPr>
              <a:t>The Apostle Paul – Galatians 5.13 (NLT)</a:t>
            </a:r>
          </a:p>
        </p:txBody>
      </p:sp>
    </p:spTree>
    <p:extLst>
      <p:ext uri="{BB962C8B-B14F-4D97-AF65-F5344CB8AC3E}">
        <p14:creationId xmlns:p14="http://schemas.microsoft.com/office/powerpoint/2010/main" val="9250784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3A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2776969-A803-A446-AA24-A4D0C4EEA357}"/>
              </a:ext>
            </a:extLst>
          </p:cNvPr>
          <p:cNvSpPr txBox="1"/>
          <p:nvPr/>
        </p:nvSpPr>
        <p:spPr>
          <a:xfrm>
            <a:off x="1828464" y="2587438"/>
            <a:ext cx="853507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8800" b="1" i="0" u="none" strike="noStrike" kern="1200" cap="none" spc="300" normalizeH="0" baseline="0" noProof="0" dirty="0">
                <a:ln>
                  <a:noFill/>
                </a:ln>
                <a:solidFill>
                  <a:prstClr val="white">
                    <a:alpha val="68000"/>
                  </a:prstClr>
                </a:solidFill>
                <a:effectLst>
                  <a:outerShdw blurRad="50800" dist="38100" dir="2700000" algn="tl" rotWithShape="0">
                    <a:srgbClr val="483A5E">
                      <a:alpha val="40000"/>
                    </a:srgbClr>
                  </a:outerShdw>
                </a:effectLst>
                <a:uLnTx/>
                <a:uFillTx/>
                <a:latin typeface="Inter 18pt 18pt Black" panose="02000503000000020004" pitchFamily="2" charset="0"/>
                <a:ea typeface="Inter 18pt 18pt Black" panose="02000503000000020004" pitchFamily="2" charset="0"/>
                <a:cs typeface="Calibri" panose="020F0502020204030204" pitchFamily="34" charset="0"/>
              </a:rPr>
              <a:t>TRAP #4</a:t>
            </a:r>
          </a:p>
        </p:txBody>
      </p:sp>
    </p:spTree>
    <p:extLst>
      <p:ext uri="{BB962C8B-B14F-4D97-AF65-F5344CB8AC3E}">
        <p14:creationId xmlns:p14="http://schemas.microsoft.com/office/powerpoint/2010/main" val="37710070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E5A2B2-BE2D-DBA7-174E-4C87432F2C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>
            <a:extLst>
              <a:ext uri="{FF2B5EF4-FFF2-40B4-BE49-F238E27FC236}">
                <a16:creationId xmlns:a16="http://schemas.microsoft.com/office/drawing/2014/main" id="{47A65DAF-5403-7BF1-DDC8-E5DC1860A8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68928" y="1849831"/>
            <a:ext cx="6854144" cy="1315643"/>
          </a:xfrm>
        </p:spPr>
        <p:txBody>
          <a:bodyPr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AU" sz="4400" dirty="0">
                <a:solidFill>
                  <a:srgbClr val="68548A"/>
                </a:solidFill>
                <a:latin typeface="Quasimoda Medium" pitchFamily="2" charset="77"/>
              </a:rPr>
              <a:t>Pineapple should never be found on Pizza</a:t>
            </a:r>
          </a:p>
        </p:txBody>
      </p:sp>
      <p:sp>
        <p:nvSpPr>
          <p:cNvPr id="13" name="Pentagon 12">
            <a:extLst>
              <a:ext uri="{FF2B5EF4-FFF2-40B4-BE49-F238E27FC236}">
                <a16:creationId xmlns:a16="http://schemas.microsoft.com/office/drawing/2014/main" id="{8D2A179D-396C-D3E3-E4FC-6F98426BC062}"/>
              </a:ext>
            </a:extLst>
          </p:cNvPr>
          <p:cNvSpPr/>
          <p:nvPr/>
        </p:nvSpPr>
        <p:spPr>
          <a:xfrm>
            <a:off x="5748825" y="3863470"/>
            <a:ext cx="4757047" cy="777915"/>
          </a:xfrm>
          <a:prstGeom prst="homePlate">
            <a:avLst/>
          </a:prstGeom>
          <a:gradFill flip="none" rotWithShape="1">
            <a:gsLst>
              <a:gs pos="0">
                <a:srgbClr val="68548A"/>
              </a:gs>
              <a:gs pos="66000">
                <a:srgbClr val="68548A">
                  <a:alpha val="46532"/>
                </a:srgbClr>
              </a:gs>
              <a:gs pos="100000">
                <a:srgbClr val="68548A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Pentagon 13">
            <a:extLst>
              <a:ext uri="{FF2B5EF4-FFF2-40B4-BE49-F238E27FC236}">
                <a16:creationId xmlns:a16="http://schemas.microsoft.com/office/drawing/2014/main" id="{69B822FB-6DE2-2176-6E2E-85A6F537A87D}"/>
              </a:ext>
            </a:extLst>
          </p:cNvPr>
          <p:cNvSpPr/>
          <p:nvPr/>
        </p:nvSpPr>
        <p:spPr>
          <a:xfrm rot="10800000">
            <a:off x="1637550" y="3863467"/>
            <a:ext cx="4757047" cy="777915"/>
          </a:xfrm>
          <a:prstGeom prst="homePlate">
            <a:avLst/>
          </a:prstGeom>
          <a:gradFill flip="none" rotWithShape="1">
            <a:gsLst>
              <a:gs pos="0">
                <a:srgbClr val="009051">
                  <a:alpha val="65131"/>
                </a:srgbClr>
              </a:gs>
              <a:gs pos="45000">
                <a:srgbClr val="009051">
                  <a:alpha val="48000"/>
                </a:srgbClr>
              </a:gs>
              <a:gs pos="100000">
                <a:srgbClr val="009051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401EF84F-C10A-C131-2F6C-CA7BB97109B0}"/>
              </a:ext>
            </a:extLst>
          </p:cNvPr>
          <p:cNvSpPr txBox="1">
            <a:spLocks/>
          </p:cNvSpPr>
          <p:nvPr/>
        </p:nvSpPr>
        <p:spPr>
          <a:xfrm>
            <a:off x="2212034" y="4780069"/>
            <a:ext cx="1153736" cy="489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Quasimoda Medium" pitchFamily="2" charset="77"/>
                <a:ea typeface="+mn-ea"/>
                <a:cs typeface="+mn-cs"/>
              </a:rPr>
              <a:t>AGREE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72AE81FB-BFAF-C8B3-C500-E174E6F983C5}"/>
              </a:ext>
            </a:extLst>
          </p:cNvPr>
          <p:cNvSpPr txBox="1">
            <a:spLocks/>
          </p:cNvSpPr>
          <p:nvPr/>
        </p:nvSpPr>
        <p:spPr>
          <a:xfrm>
            <a:off x="8634334" y="4780069"/>
            <a:ext cx="1279698" cy="48940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8548A"/>
                </a:solidFill>
                <a:effectLst/>
                <a:uLnTx/>
                <a:uFillTx/>
                <a:latin typeface="Quasimoda Medium" pitchFamily="2" charset="77"/>
                <a:ea typeface="+mn-ea"/>
                <a:cs typeface="+mn-cs"/>
              </a:rPr>
              <a:t>DISAGREE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F60C302-A427-5543-B7A3-83AE4648602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1000"/>
          </a:blip>
          <a:stretch>
            <a:fillRect/>
          </a:stretch>
        </p:blipFill>
        <p:spPr>
          <a:xfrm>
            <a:off x="0" y="5867400"/>
            <a:ext cx="121920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4229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E5A2B2-BE2D-DBA7-174E-4C87432F2C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>
            <a:extLst>
              <a:ext uri="{FF2B5EF4-FFF2-40B4-BE49-F238E27FC236}">
                <a16:creationId xmlns:a16="http://schemas.microsoft.com/office/drawing/2014/main" id="{47A65DAF-5403-7BF1-DDC8-E5DC1860A8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68928" y="1849831"/>
            <a:ext cx="6854144" cy="1315643"/>
          </a:xfrm>
        </p:spPr>
        <p:txBody>
          <a:bodyPr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AU" sz="4400" dirty="0">
                <a:solidFill>
                  <a:srgbClr val="68548A"/>
                </a:solidFill>
                <a:latin typeface="Quasimoda Medium" pitchFamily="2" charset="77"/>
              </a:rPr>
              <a:t>You can’t call chess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AU" sz="4400" dirty="0">
                <a:solidFill>
                  <a:srgbClr val="68548A"/>
                </a:solidFill>
                <a:latin typeface="Quasimoda Medium" pitchFamily="2" charset="77"/>
              </a:rPr>
              <a:t>a sport</a:t>
            </a:r>
          </a:p>
        </p:txBody>
      </p:sp>
      <p:sp>
        <p:nvSpPr>
          <p:cNvPr id="13" name="Pentagon 12">
            <a:extLst>
              <a:ext uri="{FF2B5EF4-FFF2-40B4-BE49-F238E27FC236}">
                <a16:creationId xmlns:a16="http://schemas.microsoft.com/office/drawing/2014/main" id="{8D2A179D-396C-D3E3-E4FC-6F98426BC062}"/>
              </a:ext>
            </a:extLst>
          </p:cNvPr>
          <p:cNvSpPr/>
          <p:nvPr/>
        </p:nvSpPr>
        <p:spPr>
          <a:xfrm>
            <a:off x="5748825" y="3863470"/>
            <a:ext cx="4757047" cy="777915"/>
          </a:xfrm>
          <a:prstGeom prst="homePlate">
            <a:avLst/>
          </a:prstGeom>
          <a:gradFill flip="none" rotWithShape="1">
            <a:gsLst>
              <a:gs pos="0">
                <a:srgbClr val="68548A"/>
              </a:gs>
              <a:gs pos="66000">
                <a:srgbClr val="68548A">
                  <a:alpha val="46532"/>
                </a:srgbClr>
              </a:gs>
              <a:gs pos="100000">
                <a:srgbClr val="68548A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Pentagon 13">
            <a:extLst>
              <a:ext uri="{FF2B5EF4-FFF2-40B4-BE49-F238E27FC236}">
                <a16:creationId xmlns:a16="http://schemas.microsoft.com/office/drawing/2014/main" id="{69B822FB-6DE2-2176-6E2E-85A6F537A87D}"/>
              </a:ext>
            </a:extLst>
          </p:cNvPr>
          <p:cNvSpPr/>
          <p:nvPr/>
        </p:nvSpPr>
        <p:spPr>
          <a:xfrm rot="10800000">
            <a:off x="1637550" y="3863467"/>
            <a:ext cx="4757047" cy="777915"/>
          </a:xfrm>
          <a:prstGeom prst="homePlate">
            <a:avLst/>
          </a:prstGeom>
          <a:gradFill flip="none" rotWithShape="1">
            <a:gsLst>
              <a:gs pos="0">
                <a:srgbClr val="009051">
                  <a:alpha val="65131"/>
                </a:srgbClr>
              </a:gs>
              <a:gs pos="45000">
                <a:srgbClr val="009051">
                  <a:alpha val="48000"/>
                </a:srgbClr>
              </a:gs>
              <a:gs pos="100000">
                <a:srgbClr val="009051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401EF84F-C10A-C131-2F6C-CA7BB97109B0}"/>
              </a:ext>
            </a:extLst>
          </p:cNvPr>
          <p:cNvSpPr txBox="1">
            <a:spLocks/>
          </p:cNvSpPr>
          <p:nvPr/>
        </p:nvSpPr>
        <p:spPr>
          <a:xfrm>
            <a:off x="2212034" y="4780069"/>
            <a:ext cx="1153736" cy="489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Quasimoda Medium" pitchFamily="2" charset="77"/>
                <a:ea typeface="+mn-ea"/>
                <a:cs typeface="+mn-cs"/>
              </a:rPr>
              <a:t>AGREE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72AE81FB-BFAF-C8B3-C500-E174E6F983C5}"/>
              </a:ext>
            </a:extLst>
          </p:cNvPr>
          <p:cNvSpPr txBox="1">
            <a:spLocks/>
          </p:cNvSpPr>
          <p:nvPr/>
        </p:nvSpPr>
        <p:spPr>
          <a:xfrm>
            <a:off x="8634334" y="4780069"/>
            <a:ext cx="1279698" cy="48940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8548A"/>
                </a:solidFill>
                <a:effectLst/>
                <a:uLnTx/>
                <a:uFillTx/>
                <a:latin typeface="Quasimoda Medium" pitchFamily="2" charset="77"/>
                <a:ea typeface="+mn-ea"/>
                <a:cs typeface="+mn-cs"/>
              </a:rPr>
              <a:t>DISAGREE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F6AB03-53DB-9349-9CC5-3265A1F123E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1000"/>
          </a:blip>
          <a:stretch>
            <a:fillRect/>
          </a:stretch>
        </p:blipFill>
        <p:spPr>
          <a:xfrm>
            <a:off x="0" y="5867400"/>
            <a:ext cx="121920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3344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E5A2B2-BE2D-DBA7-174E-4C87432F2C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>
            <a:extLst>
              <a:ext uri="{FF2B5EF4-FFF2-40B4-BE49-F238E27FC236}">
                <a16:creationId xmlns:a16="http://schemas.microsoft.com/office/drawing/2014/main" id="{47A65DAF-5403-7BF1-DDC8-E5DC1860A8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68928" y="1849831"/>
            <a:ext cx="6854144" cy="1315643"/>
          </a:xfrm>
        </p:spPr>
        <p:txBody>
          <a:bodyPr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AU" sz="4400" dirty="0">
                <a:solidFill>
                  <a:srgbClr val="68548A"/>
                </a:solidFill>
                <a:latin typeface="Quasimoda Medium" pitchFamily="2" charset="77"/>
              </a:rPr>
              <a:t>The moon landing never really happened</a:t>
            </a:r>
          </a:p>
        </p:txBody>
      </p:sp>
      <p:sp>
        <p:nvSpPr>
          <p:cNvPr id="13" name="Pentagon 12">
            <a:extLst>
              <a:ext uri="{FF2B5EF4-FFF2-40B4-BE49-F238E27FC236}">
                <a16:creationId xmlns:a16="http://schemas.microsoft.com/office/drawing/2014/main" id="{8D2A179D-396C-D3E3-E4FC-6F98426BC062}"/>
              </a:ext>
            </a:extLst>
          </p:cNvPr>
          <p:cNvSpPr/>
          <p:nvPr/>
        </p:nvSpPr>
        <p:spPr>
          <a:xfrm>
            <a:off x="5748825" y="3863470"/>
            <a:ext cx="4757047" cy="777915"/>
          </a:xfrm>
          <a:prstGeom prst="homePlate">
            <a:avLst/>
          </a:prstGeom>
          <a:gradFill flip="none" rotWithShape="1">
            <a:gsLst>
              <a:gs pos="0">
                <a:srgbClr val="68548A"/>
              </a:gs>
              <a:gs pos="66000">
                <a:srgbClr val="68548A">
                  <a:alpha val="46532"/>
                </a:srgbClr>
              </a:gs>
              <a:gs pos="100000">
                <a:srgbClr val="68548A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Pentagon 13">
            <a:extLst>
              <a:ext uri="{FF2B5EF4-FFF2-40B4-BE49-F238E27FC236}">
                <a16:creationId xmlns:a16="http://schemas.microsoft.com/office/drawing/2014/main" id="{69B822FB-6DE2-2176-6E2E-85A6F537A87D}"/>
              </a:ext>
            </a:extLst>
          </p:cNvPr>
          <p:cNvSpPr/>
          <p:nvPr/>
        </p:nvSpPr>
        <p:spPr>
          <a:xfrm rot="10800000">
            <a:off x="1637550" y="3863467"/>
            <a:ext cx="4757047" cy="777915"/>
          </a:xfrm>
          <a:prstGeom prst="homePlate">
            <a:avLst/>
          </a:prstGeom>
          <a:gradFill flip="none" rotWithShape="1">
            <a:gsLst>
              <a:gs pos="0">
                <a:srgbClr val="009051">
                  <a:alpha val="65131"/>
                </a:srgbClr>
              </a:gs>
              <a:gs pos="45000">
                <a:srgbClr val="009051">
                  <a:alpha val="48000"/>
                </a:srgbClr>
              </a:gs>
              <a:gs pos="100000">
                <a:srgbClr val="009051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401EF84F-C10A-C131-2F6C-CA7BB97109B0}"/>
              </a:ext>
            </a:extLst>
          </p:cNvPr>
          <p:cNvSpPr txBox="1">
            <a:spLocks/>
          </p:cNvSpPr>
          <p:nvPr/>
        </p:nvSpPr>
        <p:spPr>
          <a:xfrm>
            <a:off x="2212034" y="4780069"/>
            <a:ext cx="1153736" cy="489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Quasimoda Medium" pitchFamily="2" charset="77"/>
                <a:ea typeface="+mn-ea"/>
                <a:cs typeface="+mn-cs"/>
              </a:rPr>
              <a:t>AGREE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72AE81FB-BFAF-C8B3-C500-E174E6F983C5}"/>
              </a:ext>
            </a:extLst>
          </p:cNvPr>
          <p:cNvSpPr txBox="1">
            <a:spLocks/>
          </p:cNvSpPr>
          <p:nvPr/>
        </p:nvSpPr>
        <p:spPr>
          <a:xfrm>
            <a:off x="8634334" y="4780069"/>
            <a:ext cx="1279698" cy="48940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8548A"/>
                </a:solidFill>
                <a:effectLst/>
                <a:uLnTx/>
                <a:uFillTx/>
                <a:latin typeface="Quasimoda Medium" pitchFamily="2" charset="77"/>
                <a:ea typeface="+mn-ea"/>
                <a:cs typeface="+mn-cs"/>
              </a:rPr>
              <a:t>DISAGREE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1771CF-E586-AC48-8F9D-D2F68A8818B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1000"/>
          </a:blip>
          <a:stretch>
            <a:fillRect/>
          </a:stretch>
        </p:blipFill>
        <p:spPr>
          <a:xfrm>
            <a:off x="0" y="5867400"/>
            <a:ext cx="121920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698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E5A2B2-BE2D-DBA7-174E-4C87432F2C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>
            <a:extLst>
              <a:ext uri="{FF2B5EF4-FFF2-40B4-BE49-F238E27FC236}">
                <a16:creationId xmlns:a16="http://schemas.microsoft.com/office/drawing/2014/main" id="{47A65DAF-5403-7BF1-DDC8-E5DC1860A8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68928" y="1849831"/>
            <a:ext cx="6854144" cy="1315643"/>
          </a:xfrm>
        </p:spPr>
        <p:txBody>
          <a:bodyPr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AU" sz="4400" dirty="0">
                <a:solidFill>
                  <a:srgbClr val="68548A"/>
                </a:solidFill>
                <a:latin typeface="Quasimoda Medium" pitchFamily="2" charset="77"/>
              </a:rPr>
              <a:t>Marvel movies are an insult to our intelligence</a:t>
            </a:r>
          </a:p>
        </p:txBody>
      </p:sp>
      <p:sp>
        <p:nvSpPr>
          <p:cNvPr id="13" name="Pentagon 12">
            <a:extLst>
              <a:ext uri="{FF2B5EF4-FFF2-40B4-BE49-F238E27FC236}">
                <a16:creationId xmlns:a16="http://schemas.microsoft.com/office/drawing/2014/main" id="{8D2A179D-396C-D3E3-E4FC-6F98426BC062}"/>
              </a:ext>
            </a:extLst>
          </p:cNvPr>
          <p:cNvSpPr/>
          <p:nvPr/>
        </p:nvSpPr>
        <p:spPr>
          <a:xfrm>
            <a:off x="5748825" y="3863470"/>
            <a:ext cx="4757047" cy="777915"/>
          </a:xfrm>
          <a:prstGeom prst="homePlate">
            <a:avLst/>
          </a:prstGeom>
          <a:gradFill flip="none" rotWithShape="1">
            <a:gsLst>
              <a:gs pos="0">
                <a:srgbClr val="68548A"/>
              </a:gs>
              <a:gs pos="66000">
                <a:srgbClr val="68548A">
                  <a:alpha val="46532"/>
                </a:srgbClr>
              </a:gs>
              <a:gs pos="100000">
                <a:srgbClr val="68548A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Pentagon 13">
            <a:extLst>
              <a:ext uri="{FF2B5EF4-FFF2-40B4-BE49-F238E27FC236}">
                <a16:creationId xmlns:a16="http://schemas.microsoft.com/office/drawing/2014/main" id="{69B822FB-6DE2-2176-6E2E-85A6F537A87D}"/>
              </a:ext>
            </a:extLst>
          </p:cNvPr>
          <p:cNvSpPr/>
          <p:nvPr/>
        </p:nvSpPr>
        <p:spPr>
          <a:xfrm rot="10800000">
            <a:off x="1637550" y="3863467"/>
            <a:ext cx="4757047" cy="777915"/>
          </a:xfrm>
          <a:prstGeom prst="homePlate">
            <a:avLst/>
          </a:prstGeom>
          <a:gradFill flip="none" rotWithShape="1">
            <a:gsLst>
              <a:gs pos="0">
                <a:srgbClr val="009051">
                  <a:alpha val="65131"/>
                </a:srgbClr>
              </a:gs>
              <a:gs pos="45000">
                <a:srgbClr val="009051">
                  <a:alpha val="48000"/>
                </a:srgbClr>
              </a:gs>
              <a:gs pos="100000">
                <a:srgbClr val="009051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401EF84F-C10A-C131-2F6C-CA7BB97109B0}"/>
              </a:ext>
            </a:extLst>
          </p:cNvPr>
          <p:cNvSpPr txBox="1">
            <a:spLocks/>
          </p:cNvSpPr>
          <p:nvPr/>
        </p:nvSpPr>
        <p:spPr>
          <a:xfrm>
            <a:off x="2212034" y="4780069"/>
            <a:ext cx="1153736" cy="489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Quasimoda Medium" pitchFamily="2" charset="77"/>
                <a:ea typeface="+mn-ea"/>
                <a:cs typeface="+mn-cs"/>
              </a:rPr>
              <a:t>AGREE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72AE81FB-BFAF-C8B3-C500-E174E6F983C5}"/>
              </a:ext>
            </a:extLst>
          </p:cNvPr>
          <p:cNvSpPr txBox="1">
            <a:spLocks/>
          </p:cNvSpPr>
          <p:nvPr/>
        </p:nvSpPr>
        <p:spPr>
          <a:xfrm>
            <a:off x="8634334" y="4780069"/>
            <a:ext cx="1279698" cy="48940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8548A"/>
                </a:solidFill>
                <a:effectLst/>
                <a:uLnTx/>
                <a:uFillTx/>
                <a:latin typeface="Quasimoda Medium" pitchFamily="2" charset="77"/>
                <a:ea typeface="+mn-ea"/>
                <a:cs typeface="+mn-cs"/>
              </a:rPr>
              <a:t>DISAGREE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B65229-FDAF-844F-9C2F-930A5ABBD57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1000"/>
          </a:blip>
          <a:stretch>
            <a:fillRect/>
          </a:stretch>
        </p:blipFill>
        <p:spPr>
          <a:xfrm>
            <a:off x="0" y="5867400"/>
            <a:ext cx="121920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3253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E5A2B2-BE2D-DBA7-174E-4C87432F2C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>
            <a:extLst>
              <a:ext uri="{FF2B5EF4-FFF2-40B4-BE49-F238E27FC236}">
                <a16:creationId xmlns:a16="http://schemas.microsoft.com/office/drawing/2014/main" id="{47A65DAF-5403-7BF1-DDC8-E5DC1860A8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18005" y="1588524"/>
            <a:ext cx="9353183" cy="1315643"/>
          </a:xfrm>
        </p:spPr>
        <p:txBody>
          <a:bodyPr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AU" sz="4400" dirty="0">
                <a:solidFill>
                  <a:srgbClr val="68548A"/>
                </a:solidFill>
                <a:latin typeface="Quasimoda Medium" pitchFamily="2" charset="77"/>
              </a:rPr>
              <a:t>Success is mainly about achieving good results, making money, or having good experiences</a:t>
            </a:r>
          </a:p>
        </p:txBody>
      </p:sp>
      <p:sp>
        <p:nvSpPr>
          <p:cNvPr id="13" name="Pentagon 12">
            <a:extLst>
              <a:ext uri="{FF2B5EF4-FFF2-40B4-BE49-F238E27FC236}">
                <a16:creationId xmlns:a16="http://schemas.microsoft.com/office/drawing/2014/main" id="{8D2A179D-396C-D3E3-E4FC-6F98426BC062}"/>
              </a:ext>
            </a:extLst>
          </p:cNvPr>
          <p:cNvSpPr/>
          <p:nvPr/>
        </p:nvSpPr>
        <p:spPr>
          <a:xfrm>
            <a:off x="5748825" y="3863470"/>
            <a:ext cx="4757047" cy="777915"/>
          </a:xfrm>
          <a:prstGeom prst="homePlate">
            <a:avLst/>
          </a:prstGeom>
          <a:gradFill flip="none" rotWithShape="1">
            <a:gsLst>
              <a:gs pos="0">
                <a:srgbClr val="68548A"/>
              </a:gs>
              <a:gs pos="66000">
                <a:srgbClr val="68548A">
                  <a:alpha val="46532"/>
                </a:srgbClr>
              </a:gs>
              <a:gs pos="100000">
                <a:srgbClr val="68548A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Pentagon 13">
            <a:extLst>
              <a:ext uri="{FF2B5EF4-FFF2-40B4-BE49-F238E27FC236}">
                <a16:creationId xmlns:a16="http://schemas.microsoft.com/office/drawing/2014/main" id="{69B822FB-6DE2-2176-6E2E-85A6F537A87D}"/>
              </a:ext>
            </a:extLst>
          </p:cNvPr>
          <p:cNvSpPr/>
          <p:nvPr/>
        </p:nvSpPr>
        <p:spPr>
          <a:xfrm rot="10800000">
            <a:off x="1637550" y="3863467"/>
            <a:ext cx="4757047" cy="777915"/>
          </a:xfrm>
          <a:prstGeom prst="homePlate">
            <a:avLst/>
          </a:prstGeom>
          <a:gradFill flip="none" rotWithShape="1">
            <a:gsLst>
              <a:gs pos="0">
                <a:srgbClr val="009051">
                  <a:alpha val="65131"/>
                </a:srgbClr>
              </a:gs>
              <a:gs pos="45000">
                <a:srgbClr val="009051">
                  <a:alpha val="48000"/>
                </a:srgbClr>
              </a:gs>
              <a:gs pos="100000">
                <a:srgbClr val="009051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401EF84F-C10A-C131-2F6C-CA7BB97109B0}"/>
              </a:ext>
            </a:extLst>
          </p:cNvPr>
          <p:cNvSpPr txBox="1">
            <a:spLocks/>
          </p:cNvSpPr>
          <p:nvPr/>
        </p:nvSpPr>
        <p:spPr>
          <a:xfrm>
            <a:off x="2212034" y="4780069"/>
            <a:ext cx="1153736" cy="489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Quasimoda Medium" pitchFamily="2" charset="77"/>
                <a:ea typeface="+mn-ea"/>
                <a:cs typeface="+mn-cs"/>
              </a:rPr>
              <a:t>AGREE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72AE81FB-BFAF-C8B3-C500-E174E6F983C5}"/>
              </a:ext>
            </a:extLst>
          </p:cNvPr>
          <p:cNvSpPr txBox="1">
            <a:spLocks/>
          </p:cNvSpPr>
          <p:nvPr/>
        </p:nvSpPr>
        <p:spPr>
          <a:xfrm>
            <a:off x="8634334" y="4780069"/>
            <a:ext cx="1279698" cy="48940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8548A"/>
                </a:solidFill>
                <a:effectLst/>
                <a:uLnTx/>
                <a:uFillTx/>
                <a:latin typeface="Quasimoda Medium" pitchFamily="2" charset="77"/>
                <a:ea typeface="+mn-ea"/>
                <a:cs typeface="+mn-cs"/>
              </a:rPr>
              <a:t>DISAGREE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1F294B-2801-AE46-835E-E36BA151F50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1000"/>
          </a:blip>
          <a:stretch>
            <a:fillRect/>
          </a:stretch>
        </p:blipFill>
        <p:spPr>
          <a:xfrm>
            <a:off x="0" y="5867400"/>
            <a:ext cx="121920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239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E5A2B2-BE2D-DBA7-174E-4C87432F2C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>
            <a:extLst>
              <a:ext uri="{FF2B5EF4-FFF2-40B4-BE49-F238E27FC236}">
                <a16:creationId xmlns:a16="http://schemas.microsoft.com/office/drawing/2014/main" id="{47A65DAF-5403-7BF1-DDC8-E5DC1860A8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18005" y="1588524"/>
            <a:ext cx="9353183" cy="1315643"/>
          </a:xfrm>
        </p:spPr>
        <p:txBody>
          <a:bodyPr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AU" sz="4400" dirty="0">
                <a:solidFill>
                  <a:srgbClr val="68548A"/>
                </a:solidFill>
                <a:latin typeface="Quasimoda Medium" pitchFamily="2" charset="77"/>
              </a:rPr>
              <a:t>Most people my age feel pressure to “keep up” with others</a:t>
            </a:r>
          </a:p>
        </p:txBody>
      </p:sp>
      <p:sp>
        <p:nvSpPr>
          <p:cNvPr id="13" name="Pentagon 12">
            <a:extLst>
              <a:ext uri="{FF2B5EF4-FFF2-40B4-BE49-F238E27FC236}">
                <a16:creationId xmlns:a16="http://schemas.microsoft.com/office/drawing/2014/main" id="{8D2A179D-396C-D3E3-E4FC-6F98426BC062}"/>
              </a:ext>
            </a:extLst>
          </p:cNvPr>
          <p:cNvSpPr/>
          <p:nvPr/>
        </p:nvSpPr>
        <p:spPr>
          <a:xfrm>
            <a:off x="5748825" y="3863470"/>
            <a:ext cx="4757047" cy="777915"/>
          </a:xfrm>
          <a:prstGeom prst="homePlate">
            <a:avLst/>
          </a:prstGeom>
          <a:gradFill flip="none" rotWithShape="1">
            <a:gsLst>
              <a:gs pos="0">
                <a:srgbClr val="68548A"/>
              </a:gs>
              <a:gs pos="66000">
                <a:srgbClr val="68548A">
                  <a:alpha val="46532"/>
                </a:srgbClr>
              </a:gs>
              <a:gs pos="100000">
                <a:srgbClr val="68548A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Pentagon 13">
            <a:extLst>
              <a:ext uri="{FF2B5EF4-FFF2-40B4-BE49-F238E27FC236}">
                <a16:creationId xmlns:a16="http://schemas.microsoft.com/office/drawing/2014/main" id="{69B822FB-6DE2-2176-6E2E-85A6F537A87D}"/>
              </a:ext>
            </a:extLst>
          </p:cNvPr>
          <p:cNvSpPr/>
          <p:nvPr/>
        </p:nvSpPr>
        <p:spPr>
          <a:xfrm rot="10800000">
            <a:off x="1637550" y="3863467"/>
            <a:ext cx="4757047" cy="777915"/>
          </a:xfrm>
          <a:prstGeom prst="homePlate">
            <a:avLst/>
          </a:prstGeom>
          <a:gradFill flip="none" rotWithShape="1">
            <a:gsLst>
              <a:gs pos="0">
                <a:srgbClr val="009051">
                  <a:alpha val="65131"/>
                </a:srgbClr>
              </a:gs>
              <a:gs pos="45000">
                <a:srgbClr val="009051">
                  <a:alpha val="48000"/>
                </a:srgbClr>
              </a:gs>
              <a:gs pos="100000">
                <a:srgbClr val="009051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401EF84F-C10A-C131-2F6C-CA7BB97109B0}"/>
              </a:ext>
            </a:extLst>
          </p:cNvPr>
          <p:cNvSpPr txBox="1">
            <a:spLocks/>
          </p:cNvSpPr>
          <p:nvPr/>
        </p:nvSpPr>
        <p:spPr>
          <a:xfrm>
            <a:off x="2212034" y="4780069"/>
            <a:ext cx="1153736" cy="489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Quasimoda Medium" pitchFamily="2" charset="77"/>
                <a:ea typeface="+mn-ea"/>
                <a:cs typeface="+mn-cs"/>
              </a:rPr>
              <a:t>AGREE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72AE81FB-BFAF-C8B3-C500-E174E6F983C5}"/>
              </a:ext>
            </a:extLst>
          </p:cNvPr>
          <p:cNvSpPr txBox="1">
            <a:spLocks/>
          </p:cNvSpPr>
          <p:nvPr/>
        </p:nvSpPr>
        <p:spPr>
          <a:xfrm>
            <a:off x="8634334" y="4780069"/>
            <a:ext cx="1279698" cy="48940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8548A"/>
                </a:solidFill>
                <a:effectLst/>
                <a:uLnTx/>
                <a:uFillTx/>
                <a:latin typeface="Quasimoda Medium" pitchFamily="2" charset="77"/>
                <a:ea typeface="+mn-ea"/>
                <a:cs typeface="+mn-cs"/>
              </a:rPr>
              <a:t>DISAGREE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9ADE13-52A1-B44D-BCCD-DDF5DF99564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1000"/>
          </a:blip>
          <a:stretch>
            <a:fillRect/>
          </a:stretch>
        </p:blipFill>
        <p:spPr>
          <a:xfrm>
            <a:off x="0" y="5867400"/>
            <a:ext cx="121920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71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3A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2776969-A803-A446-AA24-A4D0C4EEA357}"/>
              </a:ext>
            </a:extLst>
          </p:cNvPr>
          <p:cNvSpPr txBox="1"/>
          <p:nvPr/>
        </p:nvSpPr>
        <p:spPr>
          <a:xfrm>
            <a:off x="3264134" y="6095136"/>
            <a:ext cx="853507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AU" sz="2600" b="1" dirty="0">
                <a:solidFill>
                  <a:srgbClr val="ADA6B6"/>
                </a:solidFill>
                <a:latin typeface="Quasimoda Bold" pitchFamily="2" charset="77"/>
                <a:ea typeface="Inter Medium" panose="02000503000000020004" pitchFamily="2" charset="0"/>
                <a:cs typeface="Calibri" panose="020F0502020204030204" pitchFamily="34" charset="0"/>
              </a:rPr>
              <a:t>INTRODUCING FREEDOM</a:t>
            </a:r>
            <a:endParaRPr lang="en-AU" sz="2600" dirty="0">
              <a:solidFill>
                <a:srgbClr val="ADA6B6"/>
              </a:solidFill>
              <a:latin typeface="Quasimoda Bold" pitchFamily="2" charset="77"/>
              <a:ea typeface="Inter Medium" panose="02000503000000020004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C135DAD-6BCB-4643-B74B-8A3BF69BD7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5000"/>
          </a:blip>
          <a:srcRect r="39446"/>
          <a:stretch/>
        </p:blipFill>
        <p:spPr>
          <a:xfrm>
            <a:off x="392795" y="6121949"/>
            <a:ext cx="1051140" cy="492444"/>
          </a:xfrm>
          <a:prstGeom prst="rect">
            <a:avLst/>
          </a:prstGeom>
        </p:spPr>
      </p:pic>
      <p:pic>
        <p:nvPicPr>
          <p:cNvPr id="12" name="Picture 11">
            <a:hlinkClick r:id="rId4"/>
            <a:extLst>
              <a:ext uri="{FF2B5EF4-FFF2-40B4-BE49-F238E27FC236}">
                <a16:creationId xmlns:a16="http://schemas.microsoft.com/office/drawing/2014/main" id="{F07D3A97-3C8A-624B-97B3-1ACE9BBADE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1000" y="514074"/>
            <a:ext cx="8890000" cy="505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5703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E5A2B2-BE2D-DBA7-174E-4C87432F2C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>
            <a:extLst>
              <a:ext uri="{FF2B5EF4-FFF2-40B4-BE49-F238E27FC236}">
                <a16:creationId xmlns:a16="http://schemas.microsoft.com/office/drawing/2014/main" id="{47A65DAF-5403-7BF1-DDC8-E5DC1860A8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18005" y="1588524"/>
            <a:ext cx="9353183" cy="1315643"/>
          </a:xfrm>
        </p:spPr>
        <p:txBody>
          <a:bodyPr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AU" sz="4400" dirty="0">
                <a:solidFill>
                  <a:srgbClr val="68548A"/>
                </a:solidFill>
                <a:latin typeface="Quasimoda Medium" pitchFamily="2" charset="77"/>
              </a:rPr>
              <a:t>People should be free to define success however they want</a:t>
            </a:r>
          </a:p>
        </p:txBody>
      </p:sp>
      <p:sp>
        <p:nvSpPr>
          <p:cNvPr id="13" name="Pentagon 12">
            <a:extLst>
              <a:ext uri="{FF2B5EF4-FFF2-40B4-BE49-F238E27FC236}">
                <a16:creationId xmlns:a16="http://schemas.microsoft.com/office/drawing/2014/main" id="{8D2A179D-396C-D3E3-E4FC-6F98426BC062}"/>
              </a:ext>
            </a:extLst>
          </p:cNvPr>
          <p:cNvSpPr/>
          <p:nvPr/>
        </p:nvSpPr>
        <p:spPr>
          <a:xfrm>
            <a:off x="5748825" y="3863470"/>
            <a:ext cx="4757047" cy="777915"/>
          </a:xfrm>
          <a:prstGeom prst="homePlate">
            <a:avLst/>
          </a:prstGeom>
          <a:gradFill flip="none" rotWithShape="1">
            <a:gsLst>
              <a:gs pos="0">
                <a:srgbClr val="68548A"/>
              </a:gs>
              <a:gs pos="66000">
                <a:srgbClr val="68548A">
                  <a:alpha val="46532"/>
                </a:srgbClr>
              </a:gs>
              <a:gs pos="100000">
                <a:srgbClr val="68548A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Pentagon 13">
            <a:extLst>
              <a:ext uri="{FF2B5EF4-FFF2-40B4-BE49-F238E27FC236}">
                <a16:creationId xmlns:a16="http://schemas.microsoft.com/office/drawing/2014/main" id="{69B822FB-6DE2-2176-6E2E-85A6F537A87D}"/>
              </a:ext>
            </a:extLst>
          </p:cNvPr>
          <p:cNvSpPr/>
          <p:nvPr/>
        </p:nvSpPr>
        <p:spPr>
          <a:xfrm rot="10800000">
            <a:off x="1637550" y="3863467"/>
            <a:ext cx="4757047" cy="777915"/>
          </a:xfrm>
          <a:prstGeom prst="homePlate">
            <a:avLst/>
          </a:prstGeom>
          <a:gradFill flip="none" rotWithShape="1">
            <a:gsLst>
              <a:gs pos="0">
                <a:srgbClr val="009051">
                  <a:alpha val="65131"/>
                </a:srgbClr>
              </a:gs>
              <a:gs pos="45000">
                <a:srgbClr val="009051">
                  <a:alpha val="48000"/>
                </a:srgbClr>
              </a:gs>
              <a:gs pos="100000">
                <a:srgbClr val="009051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401EF84F-C10A-C131-2F6C-CA7BB97109B0}"/>
              </a:ext>
            </a:extLst>
          </p:cNvPr>
          <p:cNvSpPr txBox="1">
            <a:spLocks/>
          </p:cNvSpPr>
          <p:nvPr/>
        </p:nvSpPr>
        <p:spPr>
          <a:xfrm>
            <a:off x="2212034" y="4780069"/>
            <a:ext cx="1153736" cy="489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Quasimoda Medium" pitchFamily="2" charset="77"/>
                <a:ea typeface="+mn-ea"/>
                <a:cs typeface="+mn-cs"/>
              </a:rPr>
              <a:t>AGREE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72AE81FB-BFAF-C8B3-C500-E174E6F983C5}"/>
              </a:ext>
            </a:extLst>
          </p:cNvPr>
          <p:cNvSpPr txBox="1">
            <a:spLocks/>
          </p:cNvSpPr>
          <p:nvPr/>
        </p:nvSpPr>
        <p:spPr>
          <a:xfrm>
            <a:off x="8634334" y="4780069"/>
            <a:ext cx="1279698" cy="48940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8548A"/>
                </a:solidFill>
                <a:effectLst/>
                <a:uLnTx/>
                <a:uFillTx/>
                <a:latin typeface="Quasimoda Medium" pitchFamily="2" charset="77"/>
                <a:ea typeface="+mn-ea"/>
                <a:cs typeface="+mn-cs"/>
              </a:rPr>
              <a:t>DISAGREE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5AB526-9A3E-E242-AC17-75BFAEC8260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1000"/>
          </a:blip>
          <a:stretch>
            <a:fillRect/>
          </a:stretch>
        </p:blipFill>
        <p:spPr>
          <a:xfrm>
            <a:off x="0" y="5867400"/>
            <a:ext cx="121920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3802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E5A2B2-BE2D-DBA7-174E-4C87432F2C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>
            <a:extLst>
              <a:ext uri="{FF2B5EF4-FFF2-40B4-BE49-F238E27FC236}">
                <a16:creationId xmlns:a16="http://schemas.microsoft.com/office/drawing/2014/main" id="{47A65DAF-5403-7BF1-DDC8-E5DC1860A8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18005" y="1588524"/>
            <a:ext cx="9353183" cy="1315643"/>
          </a:xfrm>
        </p:spPr>
        <p:txBody>
          <a:bodyPr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AU" sz="4400" dirty="0">
                <a:solidFill>
                  <a:srgbClr val="68548A"/>
                </a:solidFill>
                <a:latin typeface="Quasimoda Medium" pitchFamily="2" charset="77"/>
              </a:rPr>
              <a:t>God offers a more meaningful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AU" sz="4400" dirty="0">
                <a:solidFill>
                  <a:srgbClr val="68548A"/>
                </a:solidFill>
                <a:latin typeface="Quasimoda Medium" pitchFamily="2" charset="77"/>
              </a:rPr>
              <a:t>way to define success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AU" sz="4400" dirty="0">
                <a:solidFill>
                  <a:srgbClr val="68548A"/>
                </a:solidFill>
                <a:latin typeface="Quasimoda Medium" pitchFamily="2" charset="77"/>
              </a:rPr>
              <a:t>than society does</a:t>
            </a:r>
          </a:p>
        </p:txBody>
      </p:sp>
      <p:sp>
        <p:nvSpPr>
          <p:cNvPr id="13" name="Pentagon 12">
            <a:extLst>
              <a:ext uri="{FF2B5EF4-FFF2-40B4-BE49-F238E27FC236}">
                <a16:creationId xmlns:a16="http://schemas.microsoft.com/office/drawing/2014/main" id="{8D2A179D-396C-D3E3-E4FC-6F98426BC062}"/>
              </a:ext>
            </a:extLst>
          </p:cNvPr>
          <p:cNvSpPr/>
          <p:nvPr/>
        </p:nvSpPr>
        <p:spPr>
          <a:xfrm>
            <a:off x="5748825" y="3863470"/>
            <a:ext cx="4757047" cy="777915"/>
          </a:xfrm>
          <a:prstGeom prst="homePlate">
            <a:avLst/>
          </a:prstGeom>
          <a:gradFill flip="none" rotWithShape="1">
            <a:gsLst>
              <a:gs pos="0">
                <a:srgbClr val="68548A"/>
              </a:gs>
              <a:gs pos="66000">
                <a:srgbClr val="68548A">
                  <a:alpha val="46532"/>
                </a:srgbClr>
              </a:gs>
              <a:gs pos="100000">
                <a:srgbClr val="68548A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Pentagon 13">
            <a:extLst>
              <a:ext uri="{FF2B5EF4-FFF2-40B4-BE49-F238E27FC236}">
                <a16:creationId xmlns:a16="http://schemas.microsoft.com/office/drawing/2014/main" id="{69B822FB-6DE2-2176-6E2E-85A6F537A87D}"/>
              </a:ext>
            </a:extLst>
          </p:cNvPr>
          <p:cNvSpPr/>
          <p:nvPr/>
        </p:nvSpPr>
        <p:spPr>
          <a:xfrm rot="10800000">
            <a:off x="1637550" y="3863467"/>
            <a:ext cx="4757047" cy="777915"/>
          </a:xfrm>
          <a:prstGeom prst="homePlate">
            <a:avLst/>
          </a:prstGeom>
          <a:gradFill flip="none" rotWithShape="1">
            <a:gsLst>
              <a:gs pos="0">
                <a:srgbClr val="009051">
                  <a:alpha val="65131"/>
                </a:srgbClr>
              </a:gs>
              <a:gs pos="45000">
                <a:srgbClr val="009051">
                  <a:alpha val="48000"/>
                </a:srgbClr>
              </a:gs>
              <a:gs pos="100000">
                <a:srgbClr val="009051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401EF84F-C10A-C131-2F6C-CA7BB97109B0}"/>
              </a:ext>
            </a:extLst>
          </p:cNvPr>
          <p:cNvSpPr txBox="1">
            <a:spLocks/>
          </p:cNvSpPr>
          <p:nvPr/>
        </p:nvSpPr>
        <p:spPr>
          <a:xfrm>
            <a:off x="2212034" y="4780069"/>
            <a:ext cx="1153736" cy="489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Quasimoda Medium" pitchFamily="2" charset="77"/>
                <a:ea typeface="+mn-ea"/>
                <a:cs typeface="+mn-cs"/>
              </a:rPr>
              <a:t>AGREE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72AE81FB-BFAF-C8B3-C500-E174E6F983C5}"/>
              </a:ext>
            </a:extLst>
          </p:cNvPr>
          <p:cNvSpPr txBox="1">
            <a:spLocks/>
          </p:cNvSpPr>
          <p:nvPr/>
        </p:nvSpPr>
        <p:spPr>
          <a:xfrm>
            <a:off x="8634334" y="4780069"/>
            <a:ext cx="1279698" cy="48940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8548A"/>
                </a:solidFill>
                <a:effectLst/>
                <a:uLnTx/>
                <a:uFillTx/>
                <a:latin typeface="Quasimoda Medium" pitchFamily="2" charset="77"/>
                <a:ea typeface="+mn-ea"/>
                <a:cs typeface="+mn-cs"/>
              </a:rPr>
              <a:t>DISAGREE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A0A548-E074-7240-9119-3360186E3A8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1000"/>
          </a:blip>
          <a:stretch>
            <a:fillRect/>
          </a:stretch>
        </p:blipFill>
        <p:spPr>
          <a:xfrm>
            <a:off x="0" y="5867400"/>
            <a:ext cx="121920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2803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E5A2B2-BE2D-DBA7-174E-4C87432F2C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>
            <a:extLst>
              <a:ext uri="{FF2B5EF4-FFF2-40B4-BE49-F238E27FC236}">
                <a16:creationId xmlns:a16="http://schemas.microsoft.com/office/drawing/2014/main" id="{47A65DAF-5403-7BF1-DDC8-E5DC1860A8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18005" y="1588524"/>
            <a:ext cx="9353183" cy="1315643"/>
          </a:xfrm>
        </p:spPr>
        <p:txBody>
          <a:bodyPr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AU" sz="4400" dirty="0">
                <a:solidFill>
                  <a:srgbClr val="68548A"/>
                </a:solidFill>
                <a:latin typeface="Quasimoda Medium" pitchFamily="2" charset="77"/>
              </a:rPr>
              <a:t>Social media has made it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AU" sz="4400" dirty="0">
                <a:solidFill>
                  <a:srgbClr val="68548A"/>
                </a:solidFill>
                <a:latin typeface="Quasimoda Medium" pitchFamily="2" charset="77"/>
              </a:rPr>
              <a:t>harder to feel successful.</a:t>
            </a:r>
          </a:p>
        </p:txBody>
      </p:sp>
      <p:sp>
        <p:nvSpPr>
          <p:cNvPr id="13" name="Pentagon 12">
            <a:extLst>
              <a:ext uri="{FF2B5EF4-FFF2-40B4-BE49-F238E27FC236}">
                <a16:creationId xmlns:a16="http://schemas.microsoft.com/office/drawing/2014/main" id="{8D2A179D-396C-D3E3-E4FC-6F98426BC062}"/>
              </a:ext>
            </a:extLst>
          </p:cNvPr>
          <p:cNvSpPr/>
          <p:nvPr/>
        </p:nvSpPr>
        <p:spPr>
          <a:xfrm>
            <a:off x="5748825" y="3863470"/>
            <a:ext cx="4757047" cy="777915"/>
          </a:xfrm>
          <a:prstGeom prst="homePlate">
            <a:avLst/>
          </a:prstGeom>
          <a:gradFill flip="none" rotWithShape="1">
            <a:gsLst>
              <a:gs pos="0">
                <a:srgbClr val="68548A"/>
              </a:gs>
              <a:gs pos="66000">
                <a:srgbClr val="68548A">
                  <a:alpha val="46532"/>
                </a:srgbClr>
              </a:gs>
              <a:gs pos="100000">
                <a:srgbClr val="68548A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Pentagon 13">
            <a:extLst>
              <a:ext uri="{FF2B5EF4-FFF2-40B4-BE49-F238E27FC236}">
                <a16:creationId xmlns:a16="http://schemas.microsoft.com/office/drawing/2014/main" id="{69B822FB-6DE2-2176-6E2E-85A6F537A87D}"/>
              </a:ext>
            </a:extLst>
          </p:cNvPr>
          <p:cNvSpPr/>
          <p:nvPr/>
        </p:nvSpPr>
        <p:spPr>
          <a:xfrm rot="10800000">
            <a:off x="1637550" y="3863467"/>
            <a:ext cx="4757047" cy="777915"/>
          </a:xfrm>
          <a:prstGeom prst="homePlate">
            <a:avLst/>
          </a:prstGeom>
          <a:gradFill flip="none" rotWithShape="1">
            <a:gsLst>
              <a:gs pos="0">
                <a:srgbClr val="009051">
                  <a:alpha val="65131"/>
                </a:srgbClr>
              </a:gs>
              <a:gs pos="45000">
                <a:srgbClr val="009051">
                  <a:alpha val="48000"/>
                </a:srgbClr>
              </a:gs>
              <a:gs pos="100000">
                <a:srgbClr val="009051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401EF84F-C10A-C131-2F6C-CA7BB97109B0}"/>
              </a:ext>
            </a:extLst>
          </p:cNvPr>
          <p:cNvSpPr txBox="1">
            <a:spLocks/>
          </p:cNvSpPr>
          <p:nvPr/>
        </p:nvSpPr>
        <p:spPr>
          <a:xfrm>
            <a:off x="2212034" y="4780069"/>
            <a:ext cx="1153736" cy="489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Quasimoda Medium" pitchFamily="2" charset="77"/>
                <a:ea typeface="+mn-ea"/>
                <a:cs typeface="+mn-cs"/>
              </a:rPr>
              <a:t>AGREE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72AE81FB-BFAF-C8B3-C500-E174E6F983C5}"/>
              </a:ext>
            </a:extLst>
          </p:cNvPr>
          <p:cNvSpPr txBox="1">
            <a:spLocks/>
          </p:cNvSpPr>
          <p:nvPr/>
        </p:nvSpPr>
        <p:spPr>
          <a:xfrm>
            <a:off x="8634334" y="4780069"/>
            <a:ext cx="1279698" cy="48940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8548A"/>
                </a:solidFill>
                <a:effectLst/>
                <a:uLnTx/>
                <a:uFillTx/>
                <a:latin typeface="Quasimoda Medium" pitchFamily="2" charset="77"/>
                <a:ea typeface="+mn-ea"/>
                <a:cs typeface="+mn-cs"/>
              </a:rPr>
              <a:t>DISAGREE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E8885A-DF52-4947-91B1-0EB54C313D0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1000"/>
          </a:blip>
          <a:stretch>
            <a:fillRect/>
          </a:stretch>
        </p:blipFill>
        <p:spPr>
          <a:xfrm>
            <a:off x="0" y="5867400"/>
            <a:ext cx="121920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7908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3A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2776969-A803-A446-AA24-A4D0C4EEA357}"/>
              </a:ext>
            </a:extLst>
          </p:cNvPr>
          <p:cNvSpPr txBox="1"/>
          <p:nvPr/>
        </p:nvSpPr>
        <p:spPr>
          <a:xfrm>
            <a:off x="3264134" y="6095136"/>
            <a:ext cx="853507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600" b="0" i="0" u="none" strike="noStrike" kern="1200" cap="none" spc="0" normalizeH="0" baseline="0" noProof="0" dirty="0">
                <a:ln>
                  <a:noFill/>
                </a:ln>
                <a:solidFill>
                  <a:srgbClr val="8A8098"/>
                </a:solidFill>
                <a:effectLst/>
                <a:uLnTx/>
                <a:uFillTx/>
                <a:latin typeface="Quasimoda Bold" pitchFamily="2" charset="77"/>
                <a:ea typeface="Inter Medium" panose="02000503000000020004" pitchFamily="2" charset="0"/>
                <a:cs typeface="Calibri" panose="020F0502020204030204" pitchFamily="34" charset="0"/>
              </a:rPr>
              <a:t>TRAP #4:</a:t>
            </a:r>
            <a:r>
              <a:rPr kumimoji="0" lang="en-AU" sz="2600" b="0" i="0" u="none" strike="noStrike" kern="1200" cap="none" spc="0" normalizeH="0" baseline="0" noProof="0" dirty="0">
                <a:ln>
                  <a:noFill/>
                </a:ln>
                <a:solidFill>
                  <a:srgbClr val="D5C1D1"/>
                </a:solidFill>
                <a:effectLst/>
                <a:uLnTx/>
                <a:uFillTx/>
                <a:latin typeface="Quasimoda Bold" pitchFamily="2" charset="77"/>
                <a:ea typeface="Inter Medium" panose="02000503000000020004" pitchFamily="2" charset="0"/>
                <a:cs typeface="Calibri" panose="020F0502020204030204" pitchFamily="34" charset="0"/>
              </a:rPr>
              <a:t> </a:t>
            </a:r>
            <a:r>
              <a:rPr kumimoji="0" lang="en-AU" sz="2600" b="1" i="0" u="none" strike="noStrike" kern="1200" cap="none" spc="0" normalizeH="0" baseline="0" noProof="0" dirty="0">
                <a:ln>
                  <a:noFill/>
                </a:ln>
                <a:solidFill>
                  <a:srgbClr val="ADA6B6"/>
                </a:solidFill>
                <a:effectLst/>
                <a:uLnTx/>
                <a:uFillTx/>
                <a:latin typeface="Quasimoda Bold" pitchFamily="2" charset="77"/>
                <a:ea typeface="Inter Medium" panose="02000503000000020004" pitchFamily="2" charset="0"/>
                <a:cs typeface="Calibri" panose="020F0502020204030204" pitchFamily="34" charset="0"/>
              </a:rPr>
              <a:t>THE METRICS OF SUCCESS</a:t>
            </a:r>
            <a:endParaRPr kumimoji="0" lang="en-AU" sz="2600" b="1" i="0" u="none" strike="noStrike" kern="1200" cap="none" spc="0" normalizeH="0" baseline="0" noProof="0" dirty="0">
              <a:ln>
                <a:noFill/>
              </a:ln>
              <a:solidFill>
                <a:srgbClr val="ADA6B6"/>
              </a:solidFill>
              <a:effectLst/>
              <a:uLnTx/>
              <a:uFillTx/>
              <a:latin typeface="Quasimoda Bold" pitchFamily="2" charset="77"/>
              <a:ea typeface="Inter Medium" panose="02000503000000020004" pitchFamily="2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C135DAD-6BCB-4643-B74B-8A3BF69BD7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5000"/>
          </a:blip>
          <a:srcRect r="39446"/>
          <a:stretch/>
        </p:blipFill>
        <p:spPr>
          <a:xfrm>
            <a:off x="392795" y="6121949"/>
            <a:ext cx="1051140" cy="492444"/>
          </a:xfrm>
          <a:prstGeom prst="rect">
            <a:avLst/>
          </a:prstGeom>
        </p:spPr>
      </p:pic>
      <p:pic>
        <p:nvPicPr>
          <p:cNvPr id="3" name="Picture 2">
            <a:hlinkClick r:id="rId4"/>
            <a:extLst>
              <a:ext uri="{FF2B5EF4-FFF2-40B4-BE49-F238E27FC236}">
                <a16:creationId xmlns:a16="http://schemas.microsoft.com/office/drawing/2014/main" id="{4629F398-2C9E-DD47-8E0F-B007BC5441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1000" y="524013"/>
            <a:ext cx="8890000" cy="505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5706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0FCC6D-46B7-CA3C-6702-19D75A55C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48E9AD-1125-F541-BC61-14B7617A66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67400"/>
            <a:ext cx="12192000" cy="990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0366CD3-EA7F-EE4C-81E5-42EFB7A25678}"/>
              </a:ext>
            </a:extLst>
          </p:cNvPr>
          <p:cNvSpPr txBox="1"/>
          <p:nvPr/>
        </p:nvSpPr>
        <p:spPr>
          <a:xfrm>
            <a:off x="3046879" y="525227"/>
            <a:ext cx="6098240" cy="5522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800" b="1" i="0" u="none" strike="noStrike" kern="1200" cap="none" spc="0" normalizeH="0" baseline="0" noProof="0" dirty="0">
                <a:ln>
                  <a:noFill/>
                </a:ln>
                <a:solidFill>
                  <a:srgbClr val="A895B2">
                    <a:alpha val="39110"/>
                  </a:srgbClr>
                </a:solidFill>
                <a:effectLst/>
                <a:uLnTx/>
                <a:uFillTx/>
                <a:latin typeface="Quasimoda Bold" pitchFamily="2" charset="77"/>
                <a:ea typeface="+mn-ea"/>
                <a:cs typeface="+mn-cs"/>
              </a:rPr>
              <a:t>DISCUSSION </a:t>
            </a:r>
            <a:r>
              <a:rPr kumimoji="0" lang="en-AU" sz="2800" b="1" i="0" u="none" strike="noStrike" kern="1200" cap="none" spc="0" normalizeH="0" baseline="0" noProof="0" dirty="0">
                <a:ln>
                  <a:noFill/>
                </a:ln>
                <a:solidFill>
                  <a:srgbClr val="A895B2">
                    <a:alpha val="50000"/>
                  </a:srgbClr>
                </a:solidFill>
                <a:effectLst/>
                <a:uLnTx/>
                <a:uFillTx/>
                <a:latin typeface="Quasimoda Bold" pitchFamily="2" charset="77"/>
                <a:ea typeface="+mn-ea"/>
                <a:cs typeface="+mn-cs"/>
              </a:rPr>
              <a:t>QUESTIONS</a:t>
            </a:r>
            <a:r>
              <a:rPr kumimoji="0" lang="en-AU" sz="2800" b="1" i="0" u="none" strike="noStrike" kern="1200" cap="none" spc="0" normalizeH="0" baseline="0" noProof="0" dirty="0">
                <a:ln>
                  <a:noFill/>
                </a:ln>
                <a:solidFill>
                  <a:srgbClr val="A895B2">
                    <a:alpha val="39110"/>
                  </a:srgbClr>
                </a:solidFill>
                <a:effectLst/>
                <a:uLnTx/>
                <a:uFillTx/>
                <a:latin typeface="Quasimoda Bold" pitchFamily="2" charset="77"/>
                <a:ea typeface="+mn-ea"/>
                <a:cs typeface="+mn-cs"/>
              </a:rPr>
              <a:t>: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FB803F-B376-22DE-710F-147422FF04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63411" y="1502230"/>
            <a:ext cx="8865177" cy="4074109"/>
          </a:xfrm>
        </p:spPr>
        <p:txBody>
          <a:bodyPr>
            <a:noAutofit/>
          </a:bodyPr>
          <a:lstStyle/>
          <a:p>
            <a:pPr marL="400050" lvl="1" indent="-400050" algn="l">
              <a:lnSpc>
                <a:spcPct val="114000"/>
              </a:lnSpc>
              <a:spcBef>
                <a:spcPts val="10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AU" sz="2200" dirty="0">
                <a:solidFill>
                  <a:srgbClr val="483A5E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What are the healthiest measures of success?</a:t>
            </a:r>
          </a:p>
          <a:p>
            <a:pPr marL="400050" lvl="1" indent="-400050" algn="l">
              <a:lnSpc>
                <a:spcPct val="114000"/>
              </a:lnSpc>
              <a:spcBef>
                <a:spcPts val="10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AU" sz="2200" dirty="0">
                <a:solidFill>
                  <a:srgbClr val="483A5E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What are the most common ways success is measured in today’s world for young people?</a:t>
            </a:r>
          </a:p>
          <a:p>
            <a:pPr marL="400050" lvl="1" indent="-400050" algn="l">
              <a:lnSpc>
                <a:spcPct val="114000"/>
              </a:lnSpc>
              <a:spcBef>
                <a:spcPts val="10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AU" sz="2200" dirty="0">
                <a:solidFill>
                  <a:srgbClr val="483A5E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What do we lose when success is only measured by results or image?</a:t>
            </a:r>
          </a:p>
          <a:p>
            <a:pPr marL="400050" lvl="1" indent="-400050" algn="l">
              <a:lnSpc>
                <a:spcPct val="114000"/>
              </a:lnSpc>
              <a:spcBef>
                <a:spcPts val="10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AU" sz="2200" dirty="0">
                <a:solidFill>
                  <a:srgbClr val="483A5E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What’s the emotional or mental toll of constantly trying to “measure up”?</a:t>
            </a:r>
          </a:p>
        </p:txBody>
      </p:sp>
    </p:spTree>
    <p:extLst>
      <p:ext uri="{BB962C8B-B14F-4D97-AF65-F5344CB8AC3E}">
        <p14:creationId xmlns:p14="http://schemas.microsoft.com/office/powerpoint/2010/main" val="111193150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56036F2F-2223-2F43-995E-EDBB03234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4000"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0"/>
                    </a14:imgEffect>
                    <a14:imgEffect>
                      <a14:colorTemperature colorTemp="11500"/>
                    </a14:imgEffect>
                    <a14:imgEffect>
                      <a14:saturation sat="9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90055" y="2441023"/>
            <a:ext cx="2772057" cy="4228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23A30F7-B056-A047-9F3F-D64075B1E9B8}"/>
              </a:ext>
            </a:extLst>
          </p:cNvPr>
          <p:cNvSpPr txBox="1"/>
          <p:nvPr/>
        </p:nvSpPr>
        <p:spPr>
          <a:xfrm>
            <a:off x="2563319" y="780128"/>
            <a:ext cx="5186598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200" b="0" i="0" u="none" strike="noStrike" kern="1200" cap="none" spc="0" normalizeH="0" baseline="0" noProof="0" dirty="0">
                <a:ln>
                  <a:noFill/>
                </a:ln>
                <a:solidFill>
                  <a:srgbClr val="68548A"/>
                </a:solidFill>
                <a:effectLst/>
                <a:uLnTx/>
                <a:uFillTx/>
                <a:latin typeface="Charter Roman" panose="02040503050506020203" pitchFamily="18" charset="0"/>
                <a:ea typeface="+mn-ea"/>
                <a:cs typeface="+mn-cs"/>
              </a:rPr>
              <a:t>To laugh often and much: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200" b="0" i="0" u="none" strike="noStrike" kern="1200" cap="none" spc="0" normalizeH="0" baseline="0" noProof="0" dirty="0">
                <a:ln>
                  <a:noFill/>
                </a:ln>
                <a:solidFill>
                  <a:srgbClr val="68548A"/>
                </a:solidFill>
                <a:effectLst/>
                <a:uLnTx/>
                <a:uFillTx/>
                <a:latin typeface="Charter Roman" panose="02040503050506020203" pitchFamily="18" charset="0"/>
                <a:ea typeface="+mn-ea"/>
                <a:cs typeface="+mn-cs"/>
              </a:rPr>
              <a:t>to win the respect of intelligent people and the affection of children, to earn the appreciation of honest critics and endure the betrayal of false friends;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200" b="0" i="0" u="none" strike="noStrike" kern="1200" cap="none" spc="0" normalizeH="0" baseline="0" noProof="0" dirty="0">
                <a:ln>
                  <a:noFill/>
                </a:ln>
                <a:solidFill>
                  <a:srgbClr val="68548A"/>
                </a:solidFill>
                <a:effectLst/>
                <a:uLnTx/>
                <a:uFillTx/>
                <a:latin typeface="Charter Roman" panose="02040503050506020203" pitchFamily="18" charset="0"/>
                <a:ea typeface="+mn-ea"/>
                <a:cs typeface="+mn-cs"/>
              </a:rPr>
              <a:t>to appreciate beauty, to find the best in others, to leave the world a bit better whether by a healthy child, a garden patch, or a redeemed social condition;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200" b="0" i="0" u="none" strike="noStrike" kern="1200" cap="none" spc="0" normalizeH="0" baseline="0" noProof="0" dirty="0">
                <a:ln>
                  <a:noFill/>
                </a:ln>
                <a:solidFill>
                  <a:srgbClr val="68548A"/>
                </a:solidFill>
                <a:effectLst/>
                <a:uLnTx/>
                <a:uFillTx/>
                <a:latin typeface="Charter Roman" panose="02040503050506020203" pitchFamily="18" charset="0"/>
                <a:ea typeface="+mn-ea"/>
                <a:cs typeface="+mn-cs"/>
              </a:rPr>
              <a:t>to know even one life has breathed easier because you lived.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200" b="0" i="0" u="none" strike="noStrike" kern="1200" cap="none" spc="0" normalizeH="0" baseline="0" noProof="0" dirty="0">
                <a:ln>
                  <a:noFill/>
                </a:ln>
                <a:solidFill>
                  <a:srgbClr val="68548A"/>
                </a:solidFill>
                <a:effectLst/>
                <a:uLnTx/>
                <a:uFillTx/>
                <a:latin typeface="Charter Roman" panose="02040503050506020203" pitchFamily="18" charset="0"/>
                <a:ea typeface="+mn-ea"/>
                <a:cs typeface="+mn-cs"/>
              </a:rPr>
              <a:t>This is to have succeeded.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E3E56B-C2F1-6E49-B397-B461E3BF2E84}"/>
              </a:ext>
            </a:extLst>
          </p:cNvPr>
          <p:cNvSpPr txBox="1"/>
          <p:nvPr/>
        </p:nvSpPr>
        <p:spPr>
          <a:xfrm>
            <a:off x="2415916" y="6090076"/>
            <a:ext cx="51865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  <a:alpha val="27942"/>
                  </a:prstClr>
                </a:solidFill>
                <a:effectLst/>
                <a:uLnTx/>
                <a:uFillTx/>
                <a:latin typeface="Charter Roman" panose="02040503050506020203" pitchFamily="18" charset="0"/>
                <a:ea typeface="+mn-ea"/>
                <a:cs typeface="+mn-cs"/>
              </a:rPr>
              <a:t>Ralph Waldo Emerson (1803–1802)</a:t>
            </a:r>
          </a:p>
        </p:txBody>
      </p:sp>
      <p:pic>
        <p:nvPicPr>
          <p:cNvPr id="10" name="Picture 9" descr="A blue quote marks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2F176EBA-A6E1-FA4D-B0D2-18DD038EE7C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  <a:alphaModFix amt="1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500"/>
                    </a14:imgEffect>
                    <a14:imgEffect>
                      <a14:saturation sat="400000"/>
                    </a14:imgEffect>
                    <a14:imgEffect>
                      <a14:brightnessContrast bright="58000" contrast="13000"/>
                    </a14:imgEffect>
                  </a14:imgLayer>
                </a14:imgProps>
              </a:ext>
            </a:extLst>
          </a:blip>
          <a:srcRect b="23639"/>
          <a:stretch/>
        </p:blipFill>
        <p:spPr>
          <a:xfrm>
            <a:off x="2171193" y="398592"/>
            <a:ext cx="1037967" cy="792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83768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2891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0FCC6D-46B7-CA3C-6702-19D75A55C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x on a black background&#10;&#10;Description automatically generated">
            <a:extLst>
              <a:ext uri="{FF2B5EF4-FFF2-40B4-BE49-F238E27FC236}">
                <a16:creationId xmlns:a16="http://schemas.microsoft.com/office/drawing/2014/main" id="{12562E98-4D28-A141-AA60-3CC825666EE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>
            <a:off x="400050" y="6112934"/>
            <a:ext cx="1702012" cy="431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8CD6488-225F-1F4A-AD07-376C620189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5683"/>
          <a:stretch/>
        </p:blipFill>
        <p:spPr>
          <a:xfrm>
            <a:off x="0" y="5876144"/>
            <a:ext cx="12192000" cy="981856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39B79D3D-643E-8143-A036-F1ADD4939F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18620"/>
            <a:ext cx="9144000" cy="2626360"/>
          </a:xfrm>
        </p:spPr>
        <p:txBody>
          <a:bodyPr anchor="ctr">
            <a:noAutofit/>
          </a:bodyPr>
          <a:lstStyle/>
          <a:p>
            <a:pPr>
              <a:lnSpc>
                <a:spcPct val="110000"/>
              </a:lnSpc>
            </a:pPr>
            <a:r>
              <a:rPr lang="en-AU" sz="4800" dirty="0">
                <a:solidFill>
                  <a:srgbClr val="8A7097"/>
                </a:solidFill>
                <a:latin typeface="Quasimoda Bold" pitchFamily="2" charset="77"/>
                <a:ea typeface="Inter" panose="02000503000000020004" pitchFamily="2" charset="0"/>
                <a:cs typeface="Calibri" panose="020F0502020204030204" pitchFamily="34" charset="0"/>
              </a:rPr>
              <a:t>I’m rethinking what success means to me because…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5654AB-6B1B-1C41-B185-C89269665978}"/>
              </a:ext>
            </a:extLst>
          </p:cNvPr>
          <p:cNvSpPr txBox="1"/>
          <p:nvPr/>
        </p:nvSpPr>
        <p:spPr>
          <a:xfrm>
            <a:off x="3046880" y="4266889"/>
            <a:ext cx="6098240" cy="486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1" i="0" u="none" strike="noStrike" kern="1200" cap="none" spc="0" normalizeH="0" baseline="0" noProof="0" dirty="0">
                <a:ln>
                  <a:noFill/>
                </a:ln>
                <a:solidFill>
                  <a:srgbClr val="A895B2">
                    <a:alpha val="39110"/>
                  </a:srgbClr>
                </a:solidFill>
                <a:effectLst/>
                <a:uLnTx/>
                <a:uFillTx/>
                <a:latin typeface="Quasimoda Bold" pitchFamily="2" charset="77"/>
                <a:ea typeface="+mn-ea"/>
                <a:cs typeface="+mn-cs"/>
              </a:rPr>
              <a:t>(Journal Prompt)</a:t>
            </a:r>
          </a:p>
        </p:txBody>
      </p:sp>
    </p:spTree>
    <p:extLst>
      <p:ext uri="{BB962C8B-B14F-4D97-AF65-F5344CB8AC3E}">
        <p14:creationId xmlns:p14="http://schemas.microsoft.com/office/powerpoint/2010/main" val="296166621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3A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2776969-A803-A446-AA24-A4D0C4EEA357}"/>
              </a:ext>
            </a:extLst>
          </p:cNvPr>
          <p:cNvSpPr txBox="1"/>
          <p:nvPr/>
        </p:nvSpPr>
        <p:spPr>
          <a:xfrm>
            <a:off x="1828464" y="2587438"/>
            <a:ext cx="853507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8800" b="1" i="0" u="none" strike="noStrike" kern="1200" cap="none" spc="300" normalizeH="0" baseline="0" noProof="0" dirty="0">
                <a:ln>
                  <a:noFill/>
                </a:ln>
                <a:solidFill>
                  <a:prstClr val="white">
                    <a:alpha val="68000"/>
                  </a:prstClr>
                </a:solidFill>
                <a:effectLst>
                  <a:outerShdw blurRad="50800" dist="38100" dir="2700000" algn="tl" rotWithShape="0">
                    <a:srgbClr val="483A5E">
                      <a:alpha val="40000"/>
                    </a:srgbClr>
                  </a:outerShdw>
                </a:effectLst>
                <a:uLnTx/>
                <a:uFillTx/>
                <a:latin typeface="Inter 18pt 18pt Black" panose="02000503000000020004" pitchFamily="2" charset="0"/>
                <a:ea typeface="Inter 18pt 18pt Black" panose="02000503000000020004" pitchFamily="2" charset="0"/>
                <a:cs typeface="Calibri" panose="020F0502020204030204" pitchFamily="34" charset="0"/>
              </a:rPr>
              <a:t>TRAP #5</a:t>
            </a:r>
          </a:p>
        </p:txBody>
      </p:sp>
    </p:spTree>
    <p:extLst>
      <p:ext uri="{BB962C8B-B14F-4D97-AF65-F5344CB8AC3E}">
        <p14:creationId xmlns:p14="http://schemas.microsoft.com/office/powerpoint/2010/main" val="185363622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2891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0FCC6D-46B7-CA3C-6702-19D75A55C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x on a black background&#10;&#10;Description automatically generated">
            <a:extLst>
              <a:ext uri="{FF2B5EF4-FFF2-40B4-BE49-F238E27FC236}">
                <a16:creationId xmlns:a16="http://schemas.microsoft.com/office/drawing/2014/main" id="{12562E98-4D28-A141-AA60-3CC825666EE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>
            <a:off x="400050" y="6112934"/>
            <a:ext cx="1702012" cy="431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8CD6488-225F-1F4A-AD07-376C620189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5683"/>
          <a:stretch/>
        </p:blipFill>
        <p:spPr>
          <a:xfrm>
            <a:off x="0" y="5876144"/>
            <a:ext cx="12192000" cy="981856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39B79D3D-643E-8143-A036-F1ADD4939F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28680"/>
            <a:ext cx="9144000" cy="2626360"/>
          </a:xfrm>
        </p:spPr>
        <p:txBody>
          <a:bodyPr anchor="ctr">
            <a:noAutofit/>
          </a:bodyPr>
          <a:lstStyle/>
          <a:p>
            <a:pPr lvl="0">
              <a:lnSpc>
                <a:spcPct val="110000"/>
              </a:lnSpc>
              <a:spcBef>
                <a:spcPts val="1800"/>
              </a:spcBef>
              <a:spcAft>
                <a:spcPts val="1800"/>
              </a:spcAft>
            </a:pPr>
            <a:r>
              <a:rPr lang="en-AU" sz="4000" dirty="0">
                <a:solidFill>
                  <a:srgbClr val="8A7097"/>
                </a:solidFill>
                <a:latin typeface="Quasimoda Bold" pitchFamily="2" charset="77"/>
                <a:ea typeface="Inter" panose="02000503000000020004" pitchFamily="2" charset="0"/>
                <a:cs typeface="Calibri" panose="020F0502020204030204" pitchFamily="34" charset="0"/>
              </a:rPr>
              <a:t>In what ways do technology and my devices make my life better?</a:t>
            </a:r>
            <a:br>
              <a:rPr lang="en-AU" sz="4000" dirty="0">
                <a:solidFill>
                  <a:srgbClr val="8A7097"/>
                </a:solidFill>
                <a:latin typeface="Quasimoda Bold" pitchFamily="2" charset="77"/>
                <a:ea typeface="Inter" panose="02000503000000020004" pitchFamily="2" charset="0"/>
                <a:cs typeface="Calibri" panose="020F0502020204030204" pitchFamily="34" charset="0"/>
              </a:rPr>
            </a:br>
            <a:br>
              <a:rPr lang="en-AU" sz="1800" dirty="0">
                <a:solidFill>
                  <a:srgbClr val="8A7097"/>
                </a:solidFill>
                <a:latin typeface="Quasimoda Bold" pitchFamily="2" charset="77"/>
                <a:ea typeface="Inter" panose="02000503000000020004" pitchFamily="2" charset="0"/>
                <a:cs typeface="Calibri" panose="020F0502020204030204" pitchFamily="34" charset="0"/>
              </a:rPr>
            </a:br>
            <a:r>
              <a:rPr lang="en-AU" sz="4000" dirty="0">
                <a:solidFill>
                  <a:srgbClr val="8A7097"/>
                </a:solidFill>
                <a:latin typeface="Quasimoda Bold" pitchFamily="2" charset="77"/>
                <a:ea typeface="Inter" panose="02000503000000020004" pitchFamily="2" charset="0"/>
                <a:cs typeface="Calibri" panose="020F0502020204030204" pitchFamily="34" charset="0"/>
              </a:rPr>
              <a:t>In what </a:t>
            </a:r>
            <a:r>
              <a:rPr lang="en-AU" sz="4000">
                <a:solidFill>
                  <a:srgbClr val="8A7097"/>
                </a:solidFill>
                <a:latin typeface="Quasimoda Bold" pitchFamily="2" charset="77"/>
                <a:ea typeface="Inter" panose="02000503000000020004" pitchFamily="2" charset="0"/>
                <a:cs typeface="Calibri" panose="020F0502020204030204" pitchFamily="34" charset="0"/>
              </a:rPr>
              <a:t>ways do </a:t>
            </a:r>
            <a:r>
              <a:rPr lang="en-AU" sz="4000" dirty="0">
                <a:solidFill>
                  <a:srgbClr val="8A7097"/>
                </a:solidFill>
                <a:latin typeface="Quasimoda Bold" pitchFamily="2" charset="77"/>
                <a:ea typeface="Inter" panose="02000503000000020004" pitchFamily="2" charset="0"/>
                <a:cs typeface="Calibri" panose="020F0502020204030204" pitchFamily="34" charset="0"/>
              </a:rPr>
              <a:t>technology and my devices make my life worse?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5654AB-6B1B-1C41-B185-C89269665978}"/>
              </a:ext>
            </a:extLst>
          </p:cNvPr>
          <p:cNvSpPr txBox="1"/>
          <p:nvPr/>
        </p:nvSpPr>
        <p:spPr>
          <a:xfrm>
            <a:off x="3046880" y="4686609"/>
            <a:ext cx="6098240" cy="486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1" i="0" u="none" strike="noStrike" kern="1200" cap="none" spc="0" normalizeH="0" baseline="0" noProof="0" dirty="0">
                <a:ln>
                  <a:noFill/>
                </a:ln>
                <a:solidFill>
                  <a:srgbClr val="A895B2">
                    <a:alpha val="39110"/>
                  </a:srgbClr>
                </a:solidFill>
                <a:effectLst/>
                <a:uLnTx/>
                <a:uFillTx/>
                <a:latin typeface="Quasimoda Bold" pitchFamily="2" charset="77"/>
                <a:ea typeface="+mn-ea"/>
                <a:cs typeface="+mn-cs"/>
              </a:rPr>
              <a:t>(Individual Reflection)</a:t>
            </a:r>
          </a:p>
        </p:txBody>
      </p:sp>
    </p:spTree>
    <p:extLst>
      <p:ext uri="{BB962C8B-B14F-4D97-AF65-F5344CB8AC3E}">
        <p14:creationId xmlns:p14="http://schemas.microsoft.com/office/powerpoint/2010/main" val="404705607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3A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2776969-A803-A446-AA24-A4D0C4EEA357}"/>
              </a:ext>
            </a:extLst>
          </p:cNvPr>
          <p:cNvSpPr txBox="1"/>
          <p:nvPr/>
        </p:nvSpPr>
        <p:spPr>
          <a:xfrm>
            <a:off x="3264134" y="6095136"/>
            <a:ext cx="853507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600" b="0" i="0" u="none" strike="noStrike" kern="1200" cap="none" spc="0" normalizeH="0" baseline="0" noProof="0" dirty="0">
                <a:ln>
                  <a:noFill/>
                </a:ln>
                <a:solidFill>
                  <a:srgbClr val="8A8098"/>
                </a:solidFill>
                <a:effectLst/>
                <a:uLnTx/>
                <a:uFillTx/>
                <a:latin typeface="Quasimoda Bold" pitchFamily="2" charset="77"/>
                <a:ea typeface="Inter Medium" panose="02000503000000020004" pitchFamily="2" charset="0"/>
                <a:cs typeface="Calibri" panose="020F0502020204030204" pitchFamily="34" charset="0"/>
              </a:rPr>
              <a:t>TRAP #5:</a:t>
            </a:r>
            <a:r>
              <a:rPr kumimoji="0" lang="en-AU" sz="2600" b="0" i="0" u="none" strike="noStrike" kern="1200" cap="none" spc="0" normalizeH="0" baseline="0" noProof="0" dirty="0">
                <a:ln>
                  <a:noFill/>
                </a:ln>
                <a:solidFill>
                  <a:srgbClr val="D5C1D1"/>
                </a:solidFill>
                <a:effectLst/>
                <a:uLnTx/>
                <a:uFillTx/>
                <a:latin typeface="Quasimoda Bold" pitchFamily="2" charset="77"/>
                <a:ea typeface="Inter Medium" panose="02000503000000020004" pitchFamily="2" charset="0"/>
                <a:cs typeface="Calibri" panose="020F0502020204030204" pitchFamily="34" charset="0"/>
              </a:rPr>
              <a:t> </a:t>
            </a:r>
            <a:r>
              <a:rPr kumimoji="0" lang="en-AU" sz="2600" b="1" i="0" u="none" strike="noStrike" kern="1200" cap="none" spc="0" normalizeH="0" baseline="0" noProof="0" dirty="0">
                <a:ln>
                  <a:noFill/>
                </a:ln>
                <a:solidFill>
                  <a:srgbClr val="ADA6B6"/>
                </a:solidFill>
                <a:effectLst/>
                <a:uLnTx/>
                <a:uFillTx/>
                <a:latin typeface="Quasimoda Bold" pitchFamily="2" charset="77"/>
                <a:ea typeface="Inter Medium" panose="02000503000000020004" pitchFamily="2" charset="0"/>
                <a:cs typeface="Calibri" panose="020F0502020204030204" pitchFamily="34" charset="0"/>
              </a:rPr>
              <a:t>TECHNOLOGY ADDICTION</a:t>
            </a:r>
            <a:endParaRPr kumimoji="0" lang="en-AU" sz="2600" b="1" i="0" u="none" strike="noStrike" kern="1200" cap="none" spc="0" normalizeH="0" baseline="0" noProof="0" dirty="0">
              <a:ln>
                <a:noFill/>
              </a:ln>
              <a:solidFill>
                <a:srgbClr val="ADA6B6"/>
              </a:solidFill>
              <a:effectLst/>
              <a:uLnTx/>
              <a:uFillTx/>
              <a:latin typeface="Quasimoda Bold" pitchFamily="2" charset="77"/>
              <a:ea typeface="Inter Medium" panose="02000503000000020004" pitchFamily="2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C135DAD-6BCB-4643-B74B-8A3BF69BD7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5000"/>
          </a:blip>
          <a:srcRect r="39446"/>
          <a:stretch/>
        </p:blipFill>
        <p:spPr>
          <a:xfrm>
            <a:off x="392795" y="6121949"/>
            <a:ext cx="1051140" cy="492444"/>
          </a:xfrm>
          <a:prstGeom prst="rect">
            <a:avLst/>
          </a:prstGeom>
        </p:spPr>
      </p:pic>
      <p:pic>
        <p:nvPicPr>
          <p:cNvPr id="3" name="Picture 2">
            <a:hlinkClick r:id="rId4"/>
            <a:extLst>
              <a:ext uri="{FF2B5EF4-FFF2-40B4-BE49-F238E27FC236}">
                <a16:creationId xmlns:a16="http://schemas.microsoft.com/office/drawing/2014/main" id="{6AC04735-A50C-8149-BBF7-37845F445A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1000" y="533952"/>
            <a:ext cx="8890000" cy="505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9721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0FCC6D-46B7-CA3C-6702-19D75A55C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48E9AD-1125-F541-BC61-14B7617A66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67400"/>
            <a:ext cx="12192000" cy="990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0366CD3-EA7F-EE4C-81E5-42EFB7A25678}"/>
              </a:ext>
            </a:extLst>
          </p:cNvPr>
          <p:cNvSpPr txBox="1"/>
          <p:nvPr/>
        </p:nvSpPr>
        <p:spPr>
          <a:xfrm>
            <a:off x="3046879" y="525227"/>
            <a:ext cx="6098240" cy="5522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800" b="1" i="0" u="none" strike="noStrike" kern="1200" cap="none" spc="0" normalizeH="0" baseline="0" noProof="0" dirty="0">
                <a:ln>
                  <a:noFill/>
                </a:ln>
                <a:solidFill>
                  <a:srgbClr val="A895B2">
                    <a:alpha val="39110"/>
                  </a:srgbClr>
                </a:solidFill>
                <a:effectLst/>
                <a:uLnTx/>
                <a:uFillTx/>
                <a:latin typeface="Quasimoda Bold" pitchFamily="2" charset="77"/>
                <a:ea typeface="+mn-ea"/>
                <a:cs typeface="+mn-cs"/>
              </a:rPr>
              <a:t>DISCUSSION </a:t>
            </a:r>
            <a:r>
              <a:rPr kumimoji="0" lang="en-AU" sz="2800" b="1" i="0" u="none" strike="noStrike" kern="1200" cap="none" spc="0" normalizeH="0" baseline="0" noProof="0" dirty="0">
                <a:ln>
                  <a:noFill/>
                </a:ln>
                <a:solidFill>
                  <a:srgbClr val="A895B2">
                    <a:alpha val="50000"/>
                  </a:srgbClr>
                </a:solidFill>
                <a:effectLst/>
                <a:uLnTx/>
                <a:uFillTx/>
                <a:latin typeface="Quasimoda Bold" pitchFamily="2" charset="77"/>
                <a:ea typeface="+mn-ea"/>
                <a:cs typeface="+mn-cs"/>
              </a:rPr>
              <a:t>QUESTIONS</a:t>
            </a:r>
            <a:r>
              <a:rPr kumimoji="0" lang="en-AU" sz="2800" b="1" i="0" u="none" strike="noStrike" kern="1200" cap="none" spc="0" normalizeH="0" baseline="0" noProof="0" dirty="0">
                <a:ln>
                  <a:noFill/>
                </a:ln>
                <a:solidFill>
                  <a:srgbClr val="A895B2">
                    <a:alpha val="39110"/>
                  </a:srgbClr>
                </a:solidFill>
                <a:effectLst/>
                <a:uLnTx/>
                <a:uFillTx/>
                <a:latin typeface="Quasimoda Bold" pitchFamily="2" charset="77"/>
                <a:ea typeface="+mn-ea"/>
                <a:cs typeface="+mn-cs"/>
              </a:rPr>
              <a:t>: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FB803F-B376-22DE-710F-147422FF04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63411" y="1684253"/>
            <a:ext cx="9024576" cy="3489493"/>
          </a:xfrm>
        </p:spPr>
        <p:txBody>
          <a:bodyPr>
            <a:noAutofit/>
          </a:bodyPr>
          <a:lstStyle/>
          <a:p>
            <a:pPr marL="400050" lvl="1" indent="-400050" algn="l">
              <a:lnSpc>
                <a:spcPct val="114000"/>
              </a:lnSpc>
              <a:spcBef>
                <a:spcPts val="10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AU" sz="2200" dirty="0">
                <a:solidFill>
                  <a:srgbClr val="483A5E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What does freedom mean to you in your everyday life?		</a:t>
            </a:r>
            <a:r>
              <a:rPr lang="en-AU" i="1" dirty="0">
                <a:solidFill>
                  <a:srgbClr val="8A7097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(e.g. choices, rights, something deeper?)</a:t>
            </a:r>
          </a:p>
          <a:p>
            <a:pPr marL="400050" lvl="1" indent="-400050" algn="l">
              <a:lnSpc>
                <a:spcPct val="114000"/>
              </a:lnSpc>
              <a:spcBef>
                <a:spcPts val="10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AU" sz="2200" dirty="0">
                <a:solidFill>
                  <a:srgbClr val="483A5E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Why do you think people care so much about having freedom?	</a:t>
            </a:r>
            <a:r>
              <a:rPr lang="en-AU" i="1" dirty="0">
                <a:solidFill>
                  <a:srgbClr val="8A7097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(What makes it important or worth fighting for?</a:t>
            </a:r>
            <a:r>
              <a:rPr lang="en-AU" i="1" dirty="0">
                <a:solidFill>
                  <a:srgbClr val="483A5E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)</a:t>
            </a:r>
            <a:endParaRPr lang="en-AU" sz="2200" i="1" dirty="0">
              <a:solidFill>
                <a:srgbClr val="483A5E"/>
              </a:solidFill>
              <a:latin typeface="Inter 18pt 18pt" panose="02000503000000020004" pitchFamily="2" charset="0"/>
              <a:ea typeface="Inter 18pt 18pt" panose="02000503000000020004" pitchFamily="2" charset="0"/>
            </a:endParaRPr>
          </a:p>
          <a:p>
            <a:pPr marL="400050" lvl="1" indent="-400050" algn="l">
              <a:lnSpc>
                <a:spcPct val="114000"/>
              </a:lnSpc>
              <a:spcBef>
                <a:spcPts val="10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AU" sz="2200" dirty="0">
                <a:solidFill>
                  <a:srgbClr val="483A5E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Where do you think the desire to be free comes from?		</a:t>
            </a:r>
            <a:r>
              <a:rPr lang="en-AU" i="1" dirty="0">
                <a:solidFill>
                  <a:srgbClr val="8A7097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(Are we born with it, or is it something we learn?)</a:t>
            </a:r>
            <a:endParaRPr lang="en-AU" sz="2200" i="1" dirty="0">
              <a:solidFill>
                <a:srgbClr val="8A7097"/>
              </a:solidFill>
              <a:latin typeface="Inter 18pt 18pt" panose="02000503000000020004" pitchFamily="2" charset="0"/>
              <a:ea typeface="Inter 18pt 18pt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844138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0FCC6D-46B7-CA3C-6702-19D75A55C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48E9AD-1125-F541-BC61-14B7617A66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67400"/>
            <a:ext cx="12192000" cy="990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0366CD3-EA7F-EE4C-81E5-42EFB7A25678}"/>
              </a:ext>
            </a:extLst>
          </p:cNvPr>
          <p:cNvSpPr txBox="1"/>
          <p:nvPr/>
        </p:nvSpPr>
        <p:spPr>
          <a:xfrm>
            <a:off x="3046879" y="630157"/>
            <a:ext cx="6098240" cy="5522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800" b="1" i="0" u="none" strike="noStrike" kern="1200" cap="none" spc="0" normalizeH="0" baseline="0" noProof="0" dirty="0">
                <a:ln>
                  <a:noFill/>
                </a:ln>
                <a:solidFill>
                  <a:srgbClr val="A895B2">
                    <a:alpha val="39110"/>
                  </a:srgbClr>
                </a:solidFill>
                <a:effectLst/>
                <a:uLnTx/>
                <a:uFillTx/>
                <a:latin typeface="Quasimoda Bold" pitchFamily="2" charset="77"/>
                <a:ea typeface="+mn-ea"/>
                <a:cs typeface="+mn-cs"/>
              </a:rPr>
              <a:t>DISCUSSION </a:t>
            </a:r>
            <a:r>
              <a:rPr kumimoji="0" lang="en-AU" sz="2800" b="1" i="0" u="none" strike="noStrike" kern="1200" cap="none" spc="0" normalizeH="0" baseline="0" noProof="0" dirty="0">
                <a:ln>
                  <a:noFill/>
                </a:ln>
                <a:solidFill>
                  <a:srgbClr val="A895B2">
                    <a:alpha val="50000"/>
                  </a:srgbClr>
                </a:solidFill>
                <a:effectLst/>
                <a:uLnTx/>
                <a:uFillTx/>
                <a:latin typeface="Quasimoda Bold" pitchFamily="2" charset="77"/>
                <a:ea typeface="+mn-ea"/>
                <a:cs typeface="+mn-cs"/>
              </a:rPr>
              <a:t>QUESTIONS</a:t>
            </a:r>
            <a:r>
              <a:rPr kumimoji="0" lang="en-AU" sz="2800" b="1" i="0" u="none" strike="noStrike" kern="1200" cap="none" spc="0" normalizeH="0" baseline="0" noProof="0" dirty="0">
                <a:ln>
                  <a:noFill/>
                </a:ln>
                <a:solidFill>
                  <a:srgbClr val="A895B2">
                    <a:alpha val="39110"/>
                  </a:srgbClr>
                </a:solidFill>
                <a:effectLst/>
                <a:uLnTx/>
                <a:uFillTx/>
                <a:latin typeface="Quasimoda Bold" pitchFamily="2" charset="77"/>
                <a:ea typeface="+mn-ea"/>
                <a:cs typeface="+mn-cs"/>
              </a:rPr>
              <a:t>: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FB803F-B376-22DE-710F-147422FF04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63411" y="1532211"/>
            <a:ext cx="8865177" cy="3759318"/>
          </a:xfrm>
        </p:spPr>
        <p:txBody>
          <a:bodyPr>
            <a:noAutofit/>
          </a:bodyPr>
          <a:lstStyle/>
          <a:p>
            <a:pPr marL="400050" lvl="1" indent="-400050" algn="l">
              <a:lnSpc>
                <a:spcPct val="114000"/>
              </a:lnSpc>
              <a:spcBef>
                <a:spcPts val="10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AU" sz="2200" dirty="0">
                <a:solidFill>
                  <a:srgbClr val="483A5E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How would you describe your relationship with technology?</a:t>
            </a:r>
          </a:p>
          <a:p>
            <a:pPr marL="400050" lvl="1" indent="-400050" algn="l">
              <a:lnSpc>
                <a:spcPct val="114000"/>
              </a:lnSpc>
              <a:spcBef>
                <a:spcPts val="10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AU" sz="2200" dirty="0">
                <a:solidFill>
                  <a:srgbClr val="483A5E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How do you think technology has changed the way we form and maintain relationships?</a:t>
            </a:r>
          </a:p>
          <a:p>
            <a:pPr marL="400050" lvl="1" indent="-400050" algn="l">
              <a:lnSpc>
                <a:spcPct val="114000"/>
              </a:lnSpc>
              <a:spcBef>
                <a:spcPts val="10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AU" sz="2200" dirty="0">
                <a:solidFill>
                  <a:srgbClr val="483A5E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How much of an impact has technology made on you? Your attention span, rest/sleep, creativity?</a:t>
            </a:r>
          </a:p>
          <a:p>
            <a:pPr marL="400050" lvl="1" indent="-400050" algn="l">
              <a:lnSpc>
                <a:spcPct val="114000"/>
              </a:lnSpc>
              <a:spcBef>
                <a:spcPts val="10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AU" sz="2200" dirty="0">
                <a:solidFill>
                  <a:srgbClr val="483A5E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What are your tips for “true freedom” in terms of using technology in a healthy way?</a:t>
            </a:r>
          </a:p>
        </p:txBody>
      </p:sp>
    </p:spTree>
    <p:extLst>
      <p:ext uri="{BB962C8B-B14F-4D97-AF65-F5344CB8AC3E}">
        <p14:creationId xmlns:p14="http://schemas.microsoft.com/office/powerpoint/2010/main" val="201880292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2891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0FCC6D-46B7-CA3C-6702-19D75A55C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x on a black background&#10;&#10;Description automatically generated">
            <a:extLst>
              <a:ext uri="{FF2B5EF4-FFF2-40B4-BE49-F238E27FC236}">
                <a16:creationId xmlns:a16="http://schemas.microsoft.com/office/drawing/2014/main" id="{12562E98-4D28-A141-AA60-3CC825666EE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>
            <a:off x="400050" y="6112934"/>
            <a:ext cx="1702012" cy="431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8CD6488-225F-1F4A-AD07-376C620189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5683"/>
          <a:stretch/>
        </p:blipFill>
        <p:spPr>
          <a:xfrm>
            <a:off x="0" y="5876144"/>
            <a:ext cx="12192000" cy="981856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98DF3DA5-C0EF-044D-8E67-3F11D8F943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02062" y="1574301"/>
            <a:ext cx="8391053" cy="2458053"/>
          </a:xfrm>
        </p:spPr>
        <p:txBody>
          <a:bodyPr>
            <a:noAutofit/>
          </a:bodyPr>
          <a:lstStyle/>
          <a:p>
            <a:pPr algn="l">
              <a:lnSpc>
                <a:spcPct val="130000"/>
              </a:lnSpc>
            </a:pPr>
            <a:r>
              <a:rPr lang="en-AU" sz="2800" dirty="0">
                <a:solidFill>
                  <a:srgbClr val="8A7097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‘I have the right to do anything,’ you say – but not everything is beneficial. ‘I have the right to do anything’– but I will not be mastered by anything.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CA898FA7-1EDE-6348-A162-B642F157E8AA}"/>
              </a:ext>
            </a:extLst>
          </p:cNvPr>
          <p:cNvSpPr txBox="1">
            <a:spLocks/>
          </p:cNvSpPr>
          <p:nvPr/>
        </p:nvSpPr>
        <p:spPr>
          <a:xfrm>
            <a:off x="2102061" y="4469933"/>
            <a:ext cx="8391053" cy="489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8A7097"/>
                </a:solidFill>
                <a:effectLst/>
                <a:uLnTx/>
                <a:uFillTx/>
                <a:latin typeface="Inter 18pt 18pt Light" panose="02000503000000020004" pitchFamily="2" charset="0"/>
                <a:ea typeface="Inter 18pt 18pt Light" panose="02000503000000020004" pitchFamily="2" charset="0"/>
                <a:cs typeface="+mn-cs"/>
              </a:rPr>
              <a:t>The Apostle Paul – 1 Corinthians 6.12 (NIVUK)</a:t>
            </a:r>
          </a:p>
        </p:txBody>
      </p:sp>
    </p:spTree>
    <p:extLst>
      <p:ext uri="{BB962C8B-B14F-4D97-AF65-F5344CB8AC3E}">
        <p14:creationId xmlns:p14="http://schemas.microsoft.com/office/powerpoint/2010/main" val="8607433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FFD496"/>
            </a:gs>
            <a:gs pos="71000">
              <a:srgbClr val="C5A397"/>
            </a:gs>
            <a:gs pos="50000">
              <a:srgbClr val="A88A98"/>
            </a:gs>
            <a:gs pos="29000">
              <a:srgbClr val="8B7198">
                <a:lumMod val="88000"/>
                <a:lumOff val="12000"/>
              </a:srgbClr>
            </a:gs>
            <a:gs pos="9000">
              <a:srgbClr val="8E749A">
                <a:lumMod val="88000"/>
                <a:lumOff val="12000"/>
              </a:srgbClr>
            </a:gs>
            <a:gs pos="0">
              <a:srgbClr val="8A7097">
                <a:lumMod val="94994"/>
                <a:lumOff val="5006"/>
              </a:srgbClr>
            </a:gs>
          </a:gsLst>
          <a:lin ang="2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20A20658-B2A9-A945-8076-ABC3294F4D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D396"/>
              </a:clrFrom>
              <a:clrTo>
                <a:srgbClr val="FFD396">
                  <a:alpha val="0"/>
                </a:srgbClr>
              </a:clrTo>
            </a:clrChange>
          </a:blip>
          <a:srcRect l="20197" t="32129" r="16978" b="22152"/>
          <a:stretch/>
        </p:blipFill>
        <p:spPr>
          <a:xfrm>
            <a:off x="8499763" y="2189752"/>
            <a:ext cx="3220730" cy="3843410"/>
          </a:xfrm>
          <a:prstGeom prst="rect">
            <a:avLst/>
          </a:prstGeom>
          <a:effectLst>
            <a:glow rad="1828800">
              <a:srgbClr val="FFD496">
                <a:alpha val="18000"/>
              </a:srgbClr>
            </a:glow>
            <a:softEdge rad="0"/>
          </a:effectLst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F58CFB51-CE2C-494D-B35B-14723B8154F8}"/>
              </a:ext>
            </a:extLst>
          </p:cNvPr>
          <p:cNvSpPr txBox="1">
            <a:spLocks/>
          </p:cNvSpPr>
          <p:nvPr/>
        </p:nvSpPr>
        <p:spPr>
          <a:xfrm>
            <a:off x="834714" y="510224"/>
            <a:ext cx="7260317" cy="4604122"/>
          </a:xfrm>
          <a:prstGeom prst="rect">
            <a:avLst/>
          </a:prstGeom>
          <a:effectLst>
            <a:outerShdw blurRad="50800" dist="38100" dir="2700000" algn="tl" rotWithShape="0">
              <a:srgbClr val="483A5E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9600" dirty="0">
                <a:solidFill>
                  <a:srgbClr val="FFD496"/>
                </a:solidFill>
                <a:latin typeface="Quasimoda Bold" pitchFamily="2" charset="77"/>
                <a:ea typeface="Helvetica Neue" panose="02000503000000020004" pitchFamily="2" charset="0"/>
                <a:cs typeface="Helvetica Neue" panose="02000503000000020004" pitchFamily="2" charset="0"/>
              </a:rPr>
              <a:t>THE </a:t>
            </a:r>
          </a:p>
          <a:p>
            <a:pPr algn="l">
              <a:lnSpc>
                <a:spcPct val="80000"/>
              </a:lnSpc>
            </a:pPr>
            <a:r>
              <a:rPr lang="en-US" sz="9600" dirty="0">
                <a:solidFill>
                  <a:srgbClr val="FFD496"/>
                </a:solidFill>
                <a:latin typeface="Quasimoda Bold" pitchFamily="2" charset="77"/>
                <a:ea typeface="Helvetica Neue" panose="02000503000000020004" pitchFamily="2" charset="0"/>
                <a:cs typeface="Helvetica Neue" panose="02000503000000020004" pitchFamily="2" charset="0"/>
              </a:rPr>
              <a:t>FREEDOM </a:t>
            </a:r>
          </a:p>
          <a:p>
            <a:pPr algn="l">
              <a:lnSpc>
                <a:spcPct val="80000"/>
              </a:lnSpc>
            </a:pPr>
            <a:r>
              <a:rPr lang="en-US" sz="9600" dirty="0">
                <a:solidFill>
                  <a:srgbClr val="FFD496"/>
                </a:solidFill>
                <a:latin typeface="Quasimoda Bold" pitchFamily="2" charset="77"/>
                <a:ea typeface="Helvetica Neue" panose="02000503000000020004" pitchFamily="2" charset="0"/>
                <a:cs typeface="Helvetica Neue" panose="02000503000000020004" pitchFamily="2" charset="0"/>
              </a:rPr>
              <a:t>TRAP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59006D1E-59FA-FD42-801E-C164928A0FC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881244" y="5760112"/>
            <a:ext cx="2146300" cy="54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80510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3A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2776969-A803-A446-AA24-A4D0C4EEA357}"/>
              </a:ext>
            </a:extLst>
          </p:cNvPr>
          <p:cNvSpPr txBox="1"/>
          <p:nvPr/>
        </p:nvSpPr>
        <p:spPr>
          <a:xfrm>
            <a:off x="3264134" y="6095136"/>
            <a:ext cx="853507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600" b="1" i="0" u="none" strike="noStrike" kern="1200" cap="none" spc="0" normalizeH="0" baseline="0" noProof="0" dirty="0">
                <a:ln>
                  <a:noFill/>
                </a:ln>
                <a:solidFill>
                  <a:srgbClr val="ADA6B6"/>
                </a:solidFill>
                <a:effectLst/>
                <a:uLnTx/>
                <a:uFillTx/>
                <a:latin typeface="Quasimoda Bold" pitchFamily="2" charset="77"/>
                <a:ea typeface="Inter Medium" panose="02000503000000020004" pitchFamily="2" charset="0"/>
                <a:cs typeface="Calibri" panose="020F0502020204030204" pitchFamily="34" charset="0"/>
              </a:rPr>
              <a:t>FREE OR FLOURISHING?</a:t>
            </a:r>
            <a:endParaRPr kumimoji="0" lang="en-AU" sz="2600" b="1" i="0" u="none" strike="noStrike" kern="1200" cap="none" spc="0" normalizeH="0" baseline="0" noProof="0" dirty="0">
              <a:ln>
                <a:noFill/>
              </a:ln>
              <a:solidFill>
                <a:srgbClr val="ADA6B6"/>
              </a:solidFill>
              <a:effectLst/>
              <a:uLnTx/>
              <a:uFillTx/>
              <a:latin typeface="Quasimoda Bold" pitchFamily="2" charset="77"/>
              <a:ea typeface="Inter Medium" panose="02000503000000020004" pitchFamily="2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C135DAD-6BCB-4643-B74B-8A3BF69BD7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5000"/>
          </a:blip>
          <a:srcRect r="39446"/>
          <a:stretch/>
        </p:blipFill>
        <p:spPr>
          <a:xfrm>
            <a:off x="392795" y="6121949"/>
            <a:ext cx="1051140" cy="492444"/>
          </a:xfrm>
          <a:prstGeom prst="rect">
            <a:avLst/>
          </a:prstGeom>
        </p:spPr>
      </p:pic>
      <p:pic>
        <p:nvPicPr>
          <p:cNvPr id="3" name="Picture 2">
            <a:hlinkClick r:id="rId4"/>
            <a:extLst>
              <a:ext uri="{FF2B5EF4-FFF2-40B4-BE49-F238E27FC236}">
                <a16:creationId xmlns:a16="http://schemas.microsoft.com/office/drawing/2014/main" id="{8AA6AF54-FA0C-8448-A489-91215DE180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1000" y="533952"/>
            <a:ext cx="8890000" cy="505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22272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0FCC6D-46B7-CA3C-6702-19D75A55C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48E9AD-1125-F541-BC61-14B7617A66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67400"/>
            <a:ext cx="12192000" cy="990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0366CD3-EA7F-EE4C-81E5-42EFB7A25678}"/>
              </a:ext>
            </a:extLst>
          </p:cNvPr>
          <p:cNvSpPr txBox="1"/>
          <p:nvPr/>
        </p:nvSpPr>
        <p:spPr>
          <a:xfrm>
            <a:off x="3046880" y="845816"/>
            <a:ext cx="6098240" cy="5522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800" b="1" i="0" u="none" strike="noStrike" kern="1200" cap="none" spc="0" normalizeH="0" baseline="0" noProof="0" dirty="0">
                <a:ln>
                  <a:noFill/>
                </a:ln>
                <a:solidFill>
                  <a:srgbClr val="A895B2">
                    <a:alpha val="39110"/>
                  </a:srgbClr>
                </a:solidFill>
                <a:effectLst/>
                <a:uLnTx/>
                <a:uFillTx/>
                <a:latin typeface="Quasimoda Bold" pitchFamily="2" charset="77"/>
                <a:ea typeface="+mn-ea"/>
                <a:cs typeface="+mn-cs"/>
              </a:rPr>
              <a:t>DISCUSSION </a:t>
            </a:r>
            <a:r>
              <a:rPr kumimoji="0" lang="en-AU" sz="2800" b="1" i="0" u="none" strike="noStrike" kern="1200" cap="none" spc="0" normalizeH="0" baseline="0" noProof="0" dirty="0">
                <a:ln>
                  <a:noFill/>
                </a:ln>
                <a:solidFill>
                  <a:srgbClr val="A895B2">
                    <a:alpha val="50000"/>
                  </a:srgbClr>
                </a:solidFill>
                <a:effectLst/>
                <a:uLnTx/>
                <a:uFillTx/>
                <a:latin typeface="Quasimoda Bold" pitchFamily="2" charset="77"/>
                <a:ea typeface="+mn-ea"/>
                <a:cs typeface="+mn-cs"/>
              </a:rPr>
              <a:t>QUESTIONS</a:t>
            </a:r>
            <a:r>
              <a:rPr kumimoji="0" lang="en-AU" sz="2800" b="1" i="0" u="none" strike="noStrike" kern="1200" cap="none" spc="0" normalizeH="0" baseline="0" noProof="0" dirty="0">
                <a:ln>
                  <a:noFill/>
                </a:ln>
                <a:solidFill>
                  <a:srgbClr val="A895B2">
                    <a:alpha val="39110"/>
                  </a:srgbClr>
                </a:solidFill>
                <a:effectLst/>
                <a:uLnTx/>
                <a:uFillTx/>
                <a:latin typeface="Quasimoda Bold" pitchFamily="2" charset="77"/>
                <a:ea typeface="+mn-ea"/>
                <a:cs typeface="+mn-cs"/>
              </a:rPr>
              <a:t>: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FB803F-B376-22DE-710F-147422FF04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83712" y="2047151"/>
            <a:ext cx="9024576" cy="2706994"/>
          </a:xfrm>
        </p:spPr>
        <p:txBody>
          <a:bodyPr>
            <a:noAutofit/>
          </a:bodyPr>
          <a:lstStyle/>
          <a:p>
            <a:pPr marL="400050" lvl="1" indent="-400050" algn="l">
              <a:lnSpc>
                <a:spcPct val="114000"/>
              </a:lnSpc>
              <a:spcBef>
                <a:spcPts val="10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AU" sz="2200" dirty="0">
                <a:solidFill>
                  <a:srgbClr val="483A5E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What does a good thriving life look like to you? </a:t>
            </a:r>
          </a:p>
          <a:p>
            <a:pPr marL="400050" lvl="1" indent="-400050" algn="l">
              <a:lnSpc>
                <a:spcPct val="114000"/>
              </a:lnSpc>
              <a:spcBef>
                <a:spcPts val="10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AU" sz="2200" dirty="0">
                <a:solidFill>
                  <a:srgbClr val="483A5E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What kinds of choices might you need to make, if you want to live a good life – not just a fun one?</a:t>
            </a:r>
          </a:p>
          <a:p>
            <a:pPr marL="400050" lvl="1" indent="-400050" algn="l">
              <a:lnSpc>
                <a:spcPct val="114000"/>
              </a:lnSpc>
              <a:spcBef>
                <a:spcPts val="10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AU" sz="2200" dirty="0">
                <a:solidFill>
                  <a:srgbClr val="483A5E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What kinds of ‘limits’ can be healthy for us? What boundaries do we need to flourish?</a:t>
            </a:r>
          </a:p>
        </p:txBody>
      </p:sp>
    </p:spTree>
    <p:extLst>
      <p:ext uri="{BB962C8B-B14F-4D97-AF65-F5344CB8AC3E}">
        <p14:creationId xmlns:p14="http://schemas.microsoft.com/office/powerpoint/2010/main" val="69859061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B9AAC1">
                <a:lumMod val="85000"/>
              </a:srgbClr>
            </a:gs>
            <a:gs pos="80000">
              <a:srgbClr val="B9AAC1">
                <a:lumMod val="94817"/>
              </a:srgb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B815EE79-A997-494B-B726-B707045988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036661"/>
            <a:ext cx="9144000" cy="2626360"/>
          </a:xfrm>
          <a:effectLst>
            <a:outerShdw blurRad="50800" dist="38100" dir="2700000" algn="tl" rotWithShape="0">
              <a:srgbClr val="483A5E">
                <a:alpha val="40000"/>
              </a:srgbClr>
            </a:outerShdw>
          </a:effectLst>
        </p:spPr>
        <p:txBody>
          <a:bodyPr anchor="ctr">
            <a:noAutofit/>
          </a:bodyPr>
          <a:lstStyle/>
          <a:p>
            <a:pPr>
              <a:lnSpc>
                <a:spcPct val="110000"/>
              </a:lnSpc>
            </a:pPr>
            <a:r>
              <a:rPr lang="en-AU" dirty="0">
                <a:solidFill>
                  <a:schemeClr val="bg1"/>
                </a:solidFill>
                <a:latin typeface="Quasimoda Bold" pitchFamily="2" charset="77"/>
                <a:ea typeface="Inter" panose="02000503000000020004" pitchFamily="2" charset="0"/>
                <a:cs typeface="Calibri" panose="020F0502020204030204" pitchFamily="34" charset="0"/>
              </a:rPr>
              <a:t>What does it mean </a:t>
            </a:r>
            <a:br>
              <a:rPr lang="en-AU" dirty="0">
                <a:solidFill>
                  <a:schemeClr val="bg1"/>
                </a:solidFill>
                <a:latin typeface="Quasimoda Bold" pitchFamily="2" charset="77"/>
                <a:ea typeface="Inter" panose="02000503000000020004" pitchFamily="2" charset="0"/>
                <a:cs typeface="Calibri" panose="020F0502020204030204" pitchFamily="34" charset="0"/>
              </a:rPr>
            </a:br>
            <a:r>
              <a:rPr lang="en-AU" dirty="0">
                <a:solidFill>
                  <a:schemeClr val="bg1"/>
                </a:solidFill>
                <a:latin typeface="Quasimoda Bold" pitchFamily="2" charset="77"/>
                <a:ea typeface="Inter" panose="02000503000000020004" pitchFamily="2" charset="0"/>
                <a:cs typeface="Calibri" panose="020F0502020204030204" pitchFamily="34" charset="0"/>
              </a:rPr>
              <a:t>to flourish?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B36582-2904-2947-891F-443764A77DA2}"/>
              </a:ext>
            </a:extLst>
          </p:cNvPr>
          <p:cNvSpPr txBox="1"/>
          <p:nvPr/>
        </p:nvSpPr>
        <p:spPr>
          <a:xfrm>
            <a:off x="5856789" y="6110513"/>
            <a:ext cx="59424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800" b="1" i="0" u="none" strike="noStrike" kern="1200" cap="none" spc="0" normalizeH="0" baseline="0" noProof="0" dirty="0">
                <a:ln>
                  <a:noFill/>
                </a:ln>
                <a:solidFill>
                  <a:srgbClr val="D7CDDB"/>
                </a:solidFill>
                <a:effectLst/>
                <a:uLnTx/>
                <a:uFillTx/>
                <a:latin typeface="Inter 18pt 18pt SemiBold" panose="02000503000000020004" pitchFamily="2" charset="0"/>
                <a:ea typeface="Inter 18pt 18pt SemiBold" panose="02000503000000020004" pitchFamily="2" charset="0"/>
                <a:cs typeface="Calibri" panose="020F0502020204030204" pitchFamily="34" charset="0"/>
              </a:rPr>
              <a:t>THE FREEDOM TRAP</a:t>
            </a:r>
            <a:endParaRPr kumimoji="0" lang="en-AU" sz="2800" b="1" i="0" u="none" strike="noStrike" kern="1200" cap="none" spc="0" normalizeH="0" baseline="0" noProof="0" dirty="0">
              <a:ln>
                <a:noFill/>
              </a:ln>
              <a:solidFill>
                <a:srgbClr val="D7CDDB"/>
              </a:solidFill>
              <a:effectLst/>
              <a:uLnTx/>
              <a:uFillTx/>
              <a:latin typeface="Inter 18pt 18pt SemiBold" panose="02000503000000020004" pitchFamily="2" charset="0"/>
              <a:ea typeface="Inter 18pt 18pt SemiBold" panose="02000503000000020004" pitchFamily="2" charset="0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99B7EC9-58D7-FD4B-8D66-D4460C339E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5000"/>
          </a:blip>
          <a:srcRect r="39446"/>
          <a:stretch/>
        </p:blipFill>
        <p:spPr>
          <a:xfrm>
            <a:off x="392795" y="6121949"/>
            <a:ext cx="1051140" cy="4924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994231A-6C89-F445-8997-009F0D4EAAE4}"/>
              </a:ext>
            </a:extLst>
          </p:cNvPr>
          <p:cNvSpPr txBox="1"/>
          <p:nvPr/>
        </p:nvSpPr>
        <p:spPr>
          <a:xfrm>
            <a:off x="2807669" y="975454"/>
            <a:ext cx="6098240" cy="5522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800" b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alpha val="39110"/>
                  </a:schemeClr>
                </a:solidFill>
                <a:effectLst/>
                <a:uLnTx/>
                <a:uFillTx/>
                <a:latin typeface="Quasimoda Bold" pitchFamily="2" charset="77"/>
                <a:ea typeface="Inter 18pt 18pt SemiBold" panose="02000503000000020004" pitchFamily="2" charset="0"/>
              </a:rPr>
              <a:t>(Image Prompt Discussion)</a:t>
            </a:r>
          </a:p>
        </p:txBody>
      </p:sp>
    </p:spTree>
    <p:extLst>
      <p:ext uri="{BB962C8B-B14F-4D97-AF65-F5344CB8AC3E}">
        <p14:creationId xmlns:p14="http://schemas.microsoft.com/office/powerpoint/2010/main" val="384090148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3A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2776969-A803-A446-AA24-A4D0C4EEA357}"/>
              </a:ext>
            </a:extLst>
          </p:cNvPr>
          <p:cNvSpPr txBox="1"/>
          <p:nvPr/>
        </p:nvSpPr>
        <p:spPr>
          <a:xfrm>
            <a:off x="1828464" y="2301832"/>
            <a:ext cx="8535071" cy="22543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0" lang="en-AU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srgbClr val="483A5E">
                      <a:alpha val="40000"/>
                    </a:srgbClr>
                  </a:outerShdw>
                </a:effectLst>
                <a:uLnTx/>
                <a:uFillTx/>
                <a:latin typeface="Quasimoda Bold" pitchFamily="2" charset="77"/>
                <a:ea typeface="Inter 18pt 18pt Medium" panose="02000503000000020004" pitchFamily="2" charset="0"/>
                <a:cs typeface="Calibri" panose="020F0502020204030204" pitchFamily="34" charset="0"/>
              </a:rPr>
              <a:t>If I decided to use my freedom </a:t>
            </a:r>
          </a:p>
          <a:p>
            <a:pPr algn="ctr">
              <a:lnSpc>
                <a:spcPct val="120000"/>
              </a:lnSpc>
            </a:pPr>
            <a:r>
              <a:rPr kumimoji="0" lang="en-AU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srgbClr val="483A5E">
                      <a:alpha val="40000"/>
                    </a:srgbClr>
                  </a:outerShdw>
                </a:effectLst>
                <a:uLnTx/>
                <a:uFillTx/>
                <a:latin typeface="Quasimoda Bold" pitchFamily="2" charset="77"/>
                <a:ea typeface="Inter 18pt 18pt Medium" panose="02000503000000020004" pitchFamily="2" charset="0"/>
                <a:cs typeface="Calibri" panose="020F0502020204030204" pitchFamily="34" charset="0"/>
              </a:rPr>
              <a:t>to focus on truly flourishing, </a:t>
            </a:r>
          </a:p>
          <a:p>
            <a:pPr algn="ctr">
              <a:lnSpc>
                <a:spcPct val="120000"/>
              </a:lnSpc>
            </a:pPr>
            <a:r>
              <a:rPr kumimoji="0" lang="en-AU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srgbClr val="483A5E">
                      <a:alpha val="40000"/>
                    </a:srgbClr>
                  </a:outerShdw>
                </a:effectLst>
                <a:uLnTx/>
                <a:uFillTx/>
                <a:latin typeface="Quasimoda Bold" pitchFamily="2" charset="77"/>
                <a:ea typeface="Inter 18pt 18pt Medium" panose="02000503000000020004" pitchFamily="2" charset="0"/>
                <a:cs typeface="Calibri" panose="020F0502020204030204" pitchFamily="34" charset="0"/>
              </a:rPr>
              <a:t>what would I do differently?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D0E7A4-2D3D-634A-A7FF-CAA28F85D6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5000"/>
          </a:blip>
          <a:srcRect r="39446"/>
          <a:stretch/>
        </p:blipFill>
        <p:spPr>
          <a:xfrm>
            <a:off x="392795" y="6121949"/>
            <a:ext cx="1051140" cy="4924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395C04-EEA7-9B46-A894-6632C7CABAC7}"/>
              </a:ext>
            </a:extLst>
          </p:cNvPr>
          <p:cNvSpPr txBox="1"/>
          <p:nvPr/>
        </p:nvSpPr>
        <p:spPr>
          <a:xfrm>
            <a:off x="2807669" y="975454"/>
            <a:ext cx="6098240" cy="5522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800" b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alpha val="39110"/>
                  </a:schemeClr>
                </a:solidFill>
                <a:effectLst/>
                <a:uLnTx/>
                <a:uFillTx/>
                <a:latin typeface="Quasimoda Bold" pitchFamily="2" charset="77"/>
                <a:ea typeface="Inter 18pt 18pt SemiBold" panose="02000503000000020004" pitchFamily="2" charset="0"/>
              </a:rPr>
              <a:t>(</a:t>
            </a:r>
            <a:r>
              <a:rPr kumimoji="0" lang="en-AU" sz="2800" b="1" u="none" strike="noStrike" kern="1200" cap="none" spc="0" normalizeH="0" baseline="0" noProof="0" dirty="0">
                <a:ln>
                  <a:noFill/>
                </a:ln>
                <a:solidFill>
                  <a:srgbClr val="91879E"/>
                </a:solidFill>
                <a:effectLst/>
                <a:uLnTx/>
                <a:uFillTx/>
                <a:latin typeface="Quasimoda Bold" pitchFamily="2" charset="77"/>
                <a:ea typeface="Inter 18pt 18pt SemiBold" panose="02000503000000020004" pitchFamily="2" charset="0"/>
              </a:rPr>
              <a:t>Reflective</a:t>
            </a:r>
            <a:r>
              <a:rPr kumimoji="0" lang="en-AU" sz="2800" b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alpha val="39110"/>
                  </a:schemeClr>
                </a:solidFill>
                <a:effectLst/>
                <a:uLnTx/>
                <a:uFillTx/>
                <a:latin typeface="Quasimoda Bold" pitchFamily="2" charset="77"/>
                <a:ea typeface="Inter 18pt 18pt SemiBold" panose="02000503000000020004" pitchFamily="2" charset="0"/>
              </a:rPr>
              <a:t> Journaling)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94BBD7-9E64-AA45-8C58-9EE9C86D87E3}"/>
              </a:ext>
            </a:extLst>
          </p:cNvPr>
          <p:cNvSpPr txBox="1"/>
          <p:nvPr/>
        </p:nvSpPr>
        <p:spPr>
          <a:xfrm>
            <a:off x="5856789" y="6110513"/>
            <a:ext cx="59424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800" b="1" i="0" u="none" strike="noStrike" kern="1200" cap="none" spc="0" normalizeH="0" baseline="0" noProof="0" dirty="0">
                <a:ln>
                  <a:noFill/>
                </a:ln>
                <a:solidFill>
                  <a:srgbClr val="D7CDDB">
                    <a:alpha val="53141"/>
                  </a:srgbClr>
                </a:solidFill>
                <a:effectLst/>
                <a:uLnTx/>
                <a:uFillTx/>
                <a:latin typeface="Inter 18pt 18pt SemiBold" panose="02000503000000020004" pitchFamily="2" charset="0"/>
                <a:ea typeface="Inter 18pt 18pt SemiBold" panose="02000503000000020004" pitchFamily="2" charset="0"/>
                <a:cs typeface="Calibri" panose="020F0502020204030204" pitchFamily="34" charset="0"/>
              </a:rPr>
              <a:t>THE FREEDOM TRAP</a:t>
            </a:r>
            <a:endParaRPr kumimoji="0" lang="en-AU" sz="2800" b="1" i="0" u="none" strike="noStrike" kern="1200" cap="none" spc="0" normalizeH="0" baseline="0" noProof="0" dirty="0">
              <a:ln>
                <a:noFill/>
              </a:ln>
              <a:solidFill>
                <a:srgbClr val="D7CDDB">
                  <a:alpha val="53141"/>
                </a:srgbClr>
              </a:solidFill>
              <a:effectLst/>
              <a:uLnTx/>
              <a:uFillTx/>
              <a:latin typeface="Inter 18pt 18pt SemiBold" panose="02000503000000020004" pitchFamily="2" charset="0"/>
              <a:ea typeface="Inter 18pt 18pt SemiBold" panose="02000503000000020004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409549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3A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2776969-A803-A446-AA24-A4D0C4EEA357}"/>
              </a:ext>
            </a:extLst>
          </p:cNvPr>
          <p:cNvSpPr txBox="1"/>
          <p:nvPr/>
        </p:nvSpPr>
        <p:spPr>
          <a:xfrm>
            <a:off x="3264134" y="6095136"/>
            <a:ext cx="853507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600" b="1" i="0" u="none" strike="noStrike" kern="1200" cap="none" spc="0" normalizeH="0" baseline="0" noProof="0" dirty="0">
                <a:ln>
                  <a:noFill/>
                </a:ln>
                <a:solidFill>
                  <a:srgbClr val="ADA6B6"/>
                </a:solidFill>
                <a:effectLst/>
                <a:uLnTx/>
                <a:uFillTx/>
                <a:latin typeface="Quasimoda Bold" pitchFamily="2" charset="77"/>
                <a:ea typeface="Inter Medium" panose="02000503000000020004" pitchFamily="2" charset="0"/>
                <a:cs typeface="Calibri" panose="020F0502020204030204" pitchFamily="34" charset="0"/>
              </a:rPr>
              <a:t>SO WHAT ARE WE HERE FOR?</a:t>
            </a:r>
            <a:endParaRPr kumimoji="0" lang="en-AU" sz="2600" b="1" i="0" u="none" strike="noStrike" kern="1200" cap="none" spc="0" normalizeH="0" baseline="0" noProof="0" dirty="0">
              <a:ln>
                <a:noFill/>
              </a:ln>
              <a:solidFill>
                <a:srgbClr val="ADA6B6"/>
              </a:solidFill>
              <a:effectLst/>
              <a:uLnTx/>
              <a:uFillTx/>
              <a:latin typeface="Quasimoda Bold" pitchFamily="2" charset="77"/>
              <a:ea typeface="Inter Medium" panose="02000503000000020004" pitchFamily="2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C135DAD-6BCB-4643-B74B-8A3BF69BD7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5000"/>
          </a:blip>
          <a:srcRect r="39446"/>
          <a:stretch/>
        </p:blipFill>
        <p:spPr>
          <a:xfrm>
            <a:off x="392795" y="6121949"/>
            <a:ext cx="1051140" cy="492444"/>
          </a:xfrm>
          <a:prstGeom prst="rect">
            <a:avLst/>
          </a:prstGeom>
        </p:spPr>
      </p:pic>
      <p:pic>
        <p:nvPicPr>
          <p:cNvPr id="5" name="Picture 4">
            <a:hlinkClick r:id="rId4"/>
            <a:extLst>
              <a:ext uri="{FF2B5EF4-FFF2-40B4-BE49-F238E27FC236}">
                <a16:creationId xmlns:a16="http://schemas.microsoft.com/office/drawing/2014/main" id="{180864DC-817B-624E-8837-7C140436A2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1000" y="533952"/>
            <a:ext cx="8890000" cy="505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34289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0FCC6D-46B7-CA3C-6702-19D75A55C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48E9AD-1125-F541-BC61-14B7617A66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67400"/>
            <a:ext cx="12192000" cy="990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0366CD3-EA7F-EE4C-81E5-42EFB7A25678}"/>
              </a:ext>
            </a:extLst>
          </p:cNvPr>
          <p:cNvSpPr txBox="1"/>
          <p:nvPr/>
        </p:nvSpPr>
        <p:spPr>
          <a:xfrm>
            <a:off x="3046879" y="525227"/>
            <a:ext cx="6098240" cy="5522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800" b="1" i="0" u="none" strike="noStrike" kern="1200" cap="none" spc="0" normalizeH="0" baseline="0" noProof="0" dirty="0">
                <a:ln>
                  <a:noFill/>
                </a:ln>
                <a:solidFill>
                  <a:srgbClr val="A895B2">
                    <a:alpha val="39110"/>
                  </a:srgbClr>
                </a:solidFill>
                <a:effectLst/>
                <a:uLnTx/>
                <a:uFillTx/>
                <a:latin typeface="Quasimoda Bold" pitchFamily="2" charset="77"/>
                <a:ea typeface="+mn-ea"/>
                <a:cs typeface="+mn-cs"/>
              </a:rPr>
              <a:t>DISCUSSION </a:t>
            </a:r>
            <a:r>
              <a:rPr kumimoji="0" lang="en-AU" sz="2800" b="1" i="0" u="none" strike="noStrike" kern="1200" cap="none" spc="0" normalizeH="0" baseline="0" noProof="0" dirty="0">
                <a:ln>
                  <a:noFill/>
                </a:ln>
                <a:solidFill>
                  <a:srgbClr val="A895B2">
                    <a:alpha val="50000"/>
                  </a:srgbClr>
                </a:solidFill>
                <a:effectLst/>
                <a:uLnTx/>
                <a:uFillTx/>
                <a:latin typeface="Quasimoda Bold" pitchFamily="2" charset="77"/>
                <a:ea typeface="+mn-ea"/>
                <a:cs typeface="+mn-cs"/>
              </a:rPr>
              <a:t>QUESTIONS</a:t>
            </a:r>
            <a:r>
              <a:rPr kumimoji="0" lang="en-AU" sz="2800" b="1" i="0" u="none" strike="noStrike" kern="1200" cap="none" spc="0" normalizeH="0" baseline="0" noProof="0" dirty="0">
                <a:ln>
                  <a:noFill/>
                </a:ln>
                <a:solidFill>
                  <a:srgbClr val="A895B2">
                    <a:alpha val="39110"/>
                  </a:srgbClr>
                </a:solidFill>
                <a:effectLst/>
                <a:uLnTx/>
                <a:uFillTx/>
                <a:latin typeface="Quasimoda Bold" pitchFamily="2" charset="77"/>
                <a:ea typeface="+mn-ea"/>
                <a:cs typeface="+mn-cs"/>
              </a:rPr>
              <a:t>: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FB803F-B376-22DE-710F-147422FF04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63411" y="1684253"/>
            <a:ext cx="9024576" cy="3489493"/>
          </a:xfrm>
        </p:spPr>
        <p:txBody>
          <a:bodyPr>
            <a:noAutofit/>
          </a:bodyPr>
          <a:lstStyle/>
          <a:p>
            <a:pPr marL="400050" lvl="1" indent="-400050" algn="l">
              <a:lnSpc>
                <a:spcPct val="114000"/>
              </a:lnSpc>
              <a:spcBef>
                <a:spcPts val="10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AU" sz="2200" dirty="0">
                <a:solidFill>
                  <a:srgbClr val="483A5E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Can you think of a time when putting others first helped you grow as a person?  </a:t>
            </a:r>
          </a:p>
          <a:p>
            <a:pPr marL="400050" lvl="1" indent="-400050" algn="l">
              <a:lnSpc>
                <a:spcPct val="114000"/>
              </a:lnSpc>
              <a:spcBef>
                <a:spcPts val="10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AU" sz="2200" dirty="0">
                <a:solidFill>
                  <a:srgbClr val="483A5E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How could caring more about God or other people actually make your life feel more free or meaningful?</a:t>
            </a:r>
          </a:p>
          <a:p>
            <a:pPr marL="400050" lvl="1" indent="-400050" algn="l">
              <a:lnSpc>
                <a:spcPct val="114000"/>
              </a:lnSpc>
              <a:spcBef>
                <a:spcPts val="10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AU" sz="2200" dirty="0">
                <a:solidFill>
                  <a:srgbClr val="483A5E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Why do you think it's hard for us to focus on our relationship with God or care deeply about others sometimes? </a:t>
            </a:r>
            <a:r>
              <a:rPr lang="en-AU" i="1" dirty="0">
                <a:solidFill>
                  <a:srgbClr val="8A7097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(What gets in the way?)</a:t>
            </a:r>
          </a:p>
        </p:txBody>
      </p:sp>
    </p:spTree>
    <p:extLst>
      <p:ext uri="{BB962C8B-B14F-4D97-AF65-F5344CB8AC3E}">
        <p14:creationId xmlns:p14="http://schemas.microsoft.com/office/powerpoint/2010/main" val="380554565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2891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0FCC6D-46B7-CA3C-6702-19D75A55C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x on a black background&#10;&#10;Description automatically generated">
            <a:extLst>
              <a:ext uri="{FF2B5EF4-FFF2-40B4-BE49-F238E27FC236}">
                <a16:creationId xmlns:a16="http://schemas.microsoft.com/office/drawing/2014/main" id="{12562E98-4D28-A141-AA60-3CC825666EE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>
            <a:off x="400050" y="6112934"/>
            <a:ext cx="1702012" cy="431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8CD6488-225F-1F4A-AD07-376C620189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5683"/>
          <a:stretch/>
        </p:blipFill>
        <p:spPr>
          <a:xfrm>
            <a:off x="0" y="5876144"/>
            <a:ext cx="12192000" cy="981856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98DF3DA5-C0EF-044D-8E67-3F11D8F943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21544" y="775094"/>
            <a:ext cx="6277630" cy="4254104"/>
          </a:xfrm>
        </p:spPr>
        <p:txBody>
          <a:bodyPr>
            <a:noAutofit/>
          </a:bodyPr>
          <a:lstStyle/>
          <a:p>
            <a:pPr algn="just">
              <a:lnSpc>
                <a:spcPct val="130000"/>
              </a:lnSpc>
            </a:pPr>
            <a:r>
              <a:rPr lang="en-AU" sz="2000" dirty="0">
                <a:solidFill>
                  <a:srgbClr val="8A7097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“Interestingly, however, the Christian message claims that God himself embraced limitations. He stepped into the world as a person, submitting himself to the human realities of hunger, thirst, pain, grief, loss, loneliness and, ultimately, death.</a:t>
            </a:r>
          </a:p>
          <a:p>
            <a:pPr algn="just">
              <a:lnSpc>
                <a:spcPct val="130000"/>
              </a:lnSpc>
            </a:pPr>
            <a:r>
              <a:rPr lang="en-AU" sz="2000" dirty="0">
                <a:solidFill>
                  <a:srgbClr val="8A7097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According to the Bible, whenever Jesus voluntarily embraced limits, he did so with a broader purpose in mind. He was playing the long game. It was more than mere humility. It was strategy. Strategy underpinned by purpose.” </a:t>
            </a:r>
            <a:r>
              <a:rPr lang="en-AU" sz="1400" i="1" dirty="0">
                <a:solidFill>
                  <a:srgbClr val="A895B2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(p.83-84)</a:t>
            </a:r>
            <a:endParaRPr lang="en-AU" i="1" dirty="0">
              <a:solidFill>
                <a:srgbClr val="A895B2"/>
              </a:solidFill>
              <a:effectLst/>
              <a:latin typeface="Inter Light" panose="02000503000000020004" pitchFamily="2" charset="0"/>
              <a:ea typeface="Inter Light" panose="02000503000000020004" pitchFamily="2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BD3D78-4D0D-2542-A565-09D6BA0010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94827">
            <a:off x="10024409" y="3265035"/>
            <a:ext cx="1593850" cy="2613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7344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B9AAC1">
                <a:lumMod val="85000"/>
              </a:srgbClr>
            </a:gs>
            <a:gs pos="80000">
              <a:srgbClr val="B9AAC1">
                <a:lumMod val="94817"/>
              </a:srgb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B815EE79-A997-494B-B726-B707045988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48403"/>
            <a:ext cx="9144000" cy="2626360"/>
          </a:xfrm>
          <a:effectLst>
            <a:outerShdw blurRad="50800" dist="38100" dir="2700000" algn="tl" rotWithShape="0">
              <a:srgbClr val="483A5E">
                <a:alpha val="40000"/>
              </a:srgbClr>
            </a:outerShdw>
          </a:effectLst>
        </p:spPr>
        <p:txBody>
          <a:bodyPr anchor="ctr">
            <a:noAutofit/>
          </a:bodyPr>
          <a:lstStyle/>
          <a:p>
            <a:pPr>
              <a:lnSpc>
                <a:spcPct val="110000"/>
              </a:lnSpc>
            </a:pPr>
            <a:r>
              <a:rPr lang="en-AU" dirty="0">
                <a:solidFill>
                  <a:schemeClr val="bg1"/>
                </a:solidFill>
                <a:latin typeface="Quasimoda Bold" pitchFamily="2" charset="77"/>
                <a:ea typeface="Inter" panose="02000503000000020004" pitchFamily="2" charset="0"/>
                <a:cs typeface="Calibri" panose="020F0502020204030204" pitchFamily="34" charset="0"/>
              </a:rPr>
              <a:t>What’s the best way to measure freedom?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B36582-2904-2947-891F-443764A77DA2}"/>
              </a:ext>
            </a:extLst>
          </p:cNvPr>
          <p:cNvSpPr txBox="1"/>
          <p:nvPr/>
        </p:nvSpPr>
        <p:spPr>
          <a:xfrm>
            <a:off x="5856789" y="6110513"/>
            <a:ext cx="59424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AU" sz="2800" b="1" dirty="0">
                <a:solidFill>
                  <a:srgbClr val="D7CDDB"/>
                </a:solidFill>
                <a:effectLst/>
                <a:latin typeface="Inter 18pt 18pt SemiBold" panose="02000503000000020004" pitchFamily="2" charset="0"/>
                <a:ea typeface="Inter 18pt 18pt SemiBold" panose="02000503000000020004" pitchFamily="2" charset="0"/>
                <a:cs typeface="Calibri" panose="020F0502020204030204" pitchFamily="34" charset="0"/>
              </a:rPr>
              <a:t>THE FREEDOM TRAP</a:t>
            </a:r>
            <a:endParaRPr lang="en-AU" sz="2800" b="1" dirty="0">
              <a:solidFill>
                <a:srgbClr val="D7CDDB"/>
              </a:solidFill>
              <a:latin typeface="Inter 18pt 18pt SemiBold" panose="02000503000000020004" pitchFamily="2" charset="0"/>
              <a:ea typeface="Inter 18pt 18pt SemiBold" panose="02000503000000020004" pitchFamily="2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99B7EC9-58D7-FD4B-8D66-D4460C339E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5000"/>
          </a:blip>
          <a:srcRect r="39446"/>
          <a:stretch/>
        </p:blipFill>
        <p:spPr>
          <a:xfrm>
            <a:off x="392795" y="6121949"/>
            <a:ext cx="1051140" cy="492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90813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2891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0FCC6D-46B7-CA3C-6702-19D75A55C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x on a black background&#10;&#10;Description automatically generated">
            <a:extLst>
              <a:ext uri="{FF2B5EF4-FFF2-40B4-BE49-F238E27FC236}">
                <a16:creationId xmlns:a16="http://schemas.microsoft.com/office/drawing/2014/main" id="{12562E98-4D28-A141-AA60-3CC825666EE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>
            <a:off x="400050" y="6112934"/>
            <a:ext cx="1702012" cy="431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8CD6488-225F-1F4A-AD07-376C620189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5683"/>
          <a:stretch/>
        </p:blipFill>
        <p:spPr>
          <a:xfrm>
            <a:off x="0" y="5876144"/>
            <a:ext cx="12192000" cy="981856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98DF3DA5-C0EF-044D-8E67-3F11D8F943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2804" y="254786"/>
            <a:ext cx="10386391" cy="5400579"/>
          </a:xfrm>
        </p:spPr>
        <p:txBody>
          <a:bodyPr>
            <a:noAutofit/>
          </a:bodyPr>
          <a:lstStyle/>
          <a:p>
            <a:pPr algn="l">
              <a:lnSpc>
                <a:spcPct val="130000"/>
              </a:lnSpc>
            </a:pPr>
            <a:r>
              <a:rPr lang="en-AU" sz="1500" baseline="30000" dirty="0">
                <a:solidFill>
                  <a:srgbClr val="68548A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3 </a:t>
            </a:r>
            <a:r>
              <a:rPr lang="en-AU" sz="1500" dirty="0">
                <a:solidFill>
                  <a:srgbClr val="68548A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Don’t be selfish; don’t try to impress others. Be humble, thinking of others as better than yourselves. </a:t>
            </a:r>
            <a:r>
              <a:rPr lang="en-AU" sz="1500" baseline="30000" dirty="0">
                <a:solidFill>
                  <a:srgbClr val="68548A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4 </a:t>
            </a:r>
            <a:r>
              <a:rPr lang="en-AU" sz="1500" dirty="0">
                <a:solidFill>
                  <a:srgbClr val="68548A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Don’t look out only for your own interests, but take an interest in others, too.</a:t>
            </a:r>
          </a:p>
          <a:p>
            <a:pPr marL="714375" algn="l">
              <a:lnSpc>
                <a:spcPct val="130000"/>
              </a:lnSpc>
            </a:pPr>
            <a:r>
              <a:rPr lang="en-AU" sz="1500" baseline="30000" dirty="0">
                <a:solidFill>
                  <a:srgbClr val="D7CDDB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5 </a:t>
            </a:r>
            <a:r>
              <a:rPr lang="en-AU" sz="1500" dirty="0">
                <a:solidFill>
                  <a:srgbClr val="D7CDDB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You must have the same attitude that Christ Jesus had.</a:t>
            </a:r>
          </a:p>
          <a:p>
            <a:pPr marL="714375" algn="l">
              <a:lnSpc>
                <a:spcPct val="130000"/>
              </a:lnSpc>
            </a:pPr>
            <a:r>
              <a:rPr lang="en-AU" sz="1500" baseline="30000" dirty="0">
                <a:solidFill>
                  <a:srgbClr val="D7CDDB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6 </a:t>
            </a:r>
            <a:r>
              <a:rPr lang="en-AU" sz="1500" dirty="0">
                <a:solidFill>
                  <a:srgbClr val="D7CDDB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Though he was God, he did not think of equality with God as something to cling to.</a:t>
            </a:r>
            <a:br>
              <a:rPr lang="en-AU" sz="1500" dirty="0">
                <a:solidFill>
                  <a:srgbClr val="D7CDDB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</a:br>
            <a:r>
              <a:rPr lang="en-AU" sz="1500" baseline="30000" dirty="0">
                <a:solidFill>
                  <a:srgbClr val="D7CDDB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7 </a:t>
            </a:r>
            <a:r>
              <a:rPr lang="en-AU" sz="1500" dirty="0">
                <a:solidFill>
                  <a:srgbClr val="D7CDDB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Instead, he gave up his divine privileges; </a:t>
            </a:r>
            <a:br>
              <a:rPr lang="en-AU" sz="1500" dirty="0">
                <a:solidFill>
                  <a:srgbClr val="D7CDDB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</a:br>
            <a:r>
              <a:rPr lang="en-AU" sz="1500" dirty="0">
                <a:solidFill>
                  <a:srgbClr val="D7CDDB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       he took the humble position of a slave and was born as a human being.</a:t>
            </a:r>
            <a:br>
              <a:rPr lang="en-AU" sz="1500" dirty="0">
                <a:solidFill>
                  <a:srgbClr val="D7CDDB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</a:br>
            <a:r>
              <a:rPr lang="en-AU" sz="1500" dirty="0">
                <a:solidFill>
                  <a:srgbClr val="D7CDDB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  When he appeared in human form, </a:t>
            </a:r>
            <a:r>
              <a:rPr lang="en-AU" sz="1500" baseline="30000" dirty="0">
                <a:solidFill>
                  <a:srgbClr val="D7CDDB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8 </a:t>
            </a:r>
            <a:r>
              <a:rPr lang="en-AU" sz="1500" dirty="0">
                <a:solidFill>
                  <a:srgbClr val="D7CDDB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he humbled himself in obedience to God</a:t>
            </a:r>
            <a:br>
              <a:rPr lang="en-AU" sz="1500" dirty="0">
                <a:solidFill>
                  <a:srgbClr val="D7CDDB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</a:br>
            <a:r>
              <a:rPr lang="en-AU" sz="1500" dirty="0">
                <a:solidFill>
                  <a:srgbClr val="D7CDDB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       and died a criminal’s death on a cross.</a:t>
            </a:r>
          </a:p>
          <a:p>
            <a:pPr marL="714375" algn="l">
              <a:lnSpc>
                <a:spcPct val="130000"/>
              </a:lnSpc>
            </a:pPr>
            <a:r>
              <a:rPr lang="en-AU" sz="1500" baseline="30000" dirty="0">
                <a:solidFill>
                  <a:srgbClr val="D7CDDB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9 </a:t>
            </a:r>
            <a:r>
              <a:rPr lang="en-AU" sz="1500" dirty="0">
                <a:solidFill>
                  <a:srgbClr val="D7CDDB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Therefore, God elevated him to the place of highest honour</a:t>
            </a:r>
            <a:br>
              <a:rPr lang="en-AU" sz="1500" dirty="0">
                <a:solidFill>
                  <a:srgbClr val="D7CDDB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</a:br>
            <a:r>
              <a:rPr lang="en-AU" sz="1500" dirty="0">
                <a:solidFill>
                  <a:srgbClr val="D7CDDB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       and gave him the name above all other names,</a:t>
            </a:r>
            <a:br>
              <a:rPr lang="en-AU" sz="1500" dirty="0">
                <a:solidFill>
                  <a:srgbClr val="D7CDDB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</a:br>
            <a:r>
              <a:rPr lang="en-AU" sz="1500" baseline="30000" dirty="0">
                <a:solidFill>
                  <a:srgbClr val="D7CDDB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10    </a:t>
            </a:r>
            <a:r>
              <a:rPr lang="en-AU" sz="1500" dirty="0">
                <a:solidFill>
                  <a:srgbClr val="D7CDDB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that at the name of Jesus every knee should bow,</a:t>
            </a:r>
            <a:br>
              <a:rPr lang="en-AU" sz="1500" dirty="0">
                <a:solidFill>
                  <a:srgbClr val="D7CDDB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</a:br>
            <a:r>
              <a:rPr lang="en-AU" sz="1500" dirty="0">
                <a:solidFill>
                  <a:srgbClr val="D7CDDB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       in heaven and on earth and under the earth,</a:t>
            </a:r>
            <a:br>
              <a:rPr lang="en-AU" sz="1500" dirty="0">
                <a:solidFill>
                  <a:srgbClr val="D7CDDB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</a:br>
            <a:r>
              <a:rPr lang="en-AU" sz="1500" baseline="30000" dirty="0">
                <a:solidFill>
                  <a:srgbClr val="D7CDDB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11    </a:t>
            </a:r>
            <a:r>
              <a:rPr lang="en-AU" sz="1500" dirty="0">
                <a:solidFill>
                  <a:srgbClr val="D7CDDB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and every tongue declare that Jesus Christ is Lord, to the glory of God the Father.</a:t>
            </a:r>
          </a:p>
          <a:p>
            <a:pPr algn="l">
              <a:lnSpc>
                <a:spcPct val="130000"/>
              </a:lnSpc>
            </a:pPr>
            <a:r>
              <a:rPr lang="en-AU" sz="1500" baseline="30000" dirty="0">
                <a:solidFill>
                  <a:srgbClr val="D7CDDB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12 </a:t>
            </a:r>
            <a:r>
              <a:rPr lang="en-AU" sz="1500" dirty="0">
                <a:solidFill>
                  <a:srgbClr val="D7CDDB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Dear friends, you always followed my instructions when I was with you. And now that I am away, it is even more important. Work hard to show the results of your salvation, obeying God with deep reverence and fear. </a:t>
            </a:r>
            <a:r>
              <a:rPr lang="en-AU" sz="1500" baseline="30000" dirty="0">
                <a:solidFill>
                  <a:srgbClr val="D7CDDB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13 </a:t>
            </a:r>
            <a:r>
              <a:rPr lang="en-AU" sz="1500" dirty="0">
                <a:solidFill>
                  <a:srgbClr val="D7CDDB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For God is working in you, giving you the desire and the power to do what pleases him.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CA898FA7-1EDE-6348-A162-B642F157E8AA}"/>
              </a:ext>
            </a:extLst>
          </p:cNvPr>
          <p:cNvSpPr txBox="1">
            <a:spLocks/>
          </p:cNvSpPr>
          <p:nvPr/>
        </p:nvSpPr>
        <p:spPr>
          <a:xfrm>
            <a:off x="3818781" y="6232179"/>
            <a:ext cx="2373297" cy="34484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nter 18pt 18pt Medium" panose="02000503000000020004" pitchFamily="2" charset="0"/>
                <a:ea typeface="Inter 18pt 18pt Medium" panose="02000503000000020004" pitchFamily="2" charset="0"/>
              </a:rPr>
              <a:t>PHILIPPIANS 2 (NLT)</a:t>
            </a:r>
          </a:p>
        </p:txBody>
      </p:sp>
    </p:spTree>
    <p:extLst>
      <p:ext uri="{BB962C8B-B14F-4D97-AF65-F5344CB8AC3E}">
        <p14:creationId xmlns:p14="http://schemas.microsoft.com/office/powerpoint/2010/main" val="307004054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2891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0FCC6D-46B7-CA3C-6702-19D75A55C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x on a black background&#10;&#10;Description automatically generated">
            <a:extLst>
              <a:ext uri="{FF2B5EF4-FFF2-40B4-BE49-F238E27FC236}">
                <a16:creationId xmlns:a16="http://schemas.microsoft.com/office/drawing/2014/main" id="{12562E98-4D28-A141-AA60-3CC825666EE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>
            <a:off x="400050" y="6112934"/>
            <a:ext cx="1702012" cy="431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8CD6488-225F-1F4A-AD07-376C620189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5683"/>
          <a:stretch/>
        </p:blipFill>
        <p:spPr>
          <a:xfrm>
            <a:off x="0" y="5876144"/>
            <a:ext cx="12192000" cy="981856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98DF3DA5-C0EF-044D-8E67-3F11D8F943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2804" y="254786"/>
            <a:ext cx="10386391" cy="5400579"/>
          </a:xfrm>
        </p:spPr>
        <p:txBody>
          <a:bodyPr>
            <a:noAutofit/>
          </a:bodyPr>
          <a:lstStyle/>
          <a:p>
            <a:pPr algn="l">
              <a:lnSpc>
                <a:spcPct val="130000"/>
              </a:lnSpc>
            </a:pPr>
            <a:r>
              <a:rPr lang="en-AU" sz="1500" baseline="30000" dirty="0">
                <a:solidFill>
                  <a:srgbClr val="D7CDDB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3 </a:t>
            </a:r>
            <a:r>
              <a:rPr lang="en-AU" sz="1500" dirty="0">
                <a:solidFill>
                  <a:srgbClr val="D7CDDB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Don’t be selfish; don’t try to impress others. Be humble, thinking of others as better than yourselves. </a:t>
            </a:r>
            <a:r>
              <a:rPr lang="en-AU" sz="1500" baseline="30000" dirty="0">
                <a:solidFill>
                  <a:srgbClr val="D7CDDB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4 </a:t>
            </a:r>
            <a:r>
              <a:rPr lang="en-AU" sz="1500" dirty="0">
                <a:solidFill>
                  <a:srgbClr val="D7CDDB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Don’t look out only for your own interests, but take an interest in others, too.</a:t>
            </a:r>
          </a:p>
          <a:p>
            <a:pPr marL="714375" algn="l">
              <a:lnSpc>
                <a:spcPct val="130000"/>
              </a:lnSpc>
            </a:pPr>
            <a:r>
              <a:rPr lang="en-AU" sz="1500" baseline="30000" dirty="0">
                <a:solidFill>
                  <a:srgbClr val="68548A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5 </a:t>
            </a:r>
            <a:r>
              <a:rPr lang="en-AU" sz="1500" dirty="0">
                <a:solidFill>
                  <a:srgbClr val="68548A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You must have the same attitude that Christ Jesus had.</a:t>
            </a:r>
          </a:p>
          <a:p>
            <a:pPr marL="714375" algn="l">
              <a:lnSpc>
                <a:spcPct val="130000"/>
              </a:lnSpc>
            </a:pPr>
            <a:r>
              <a:rPr lang="en-AU" sz="1500" baseline="30000" dirty="0">
                <a:solidFill>
                  <a:srgbClr val="68548A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6 </a:t>
            </a:r>
            <a:r>
              <a:rPr lang="en-AU" sz="1500" dirty="0">
                <a:solidFill>
                  <a:srgbClr val="68548A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Though he was God, he did not think of equality with God as something to cling to.</a:t>
            </a:r>
            <a:br>
              <a:rPr lang="en-AU" sz="1500" dirty="0">
                <a:solidFill>
                  <a:srgbClr val="68548A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</a:br>
            <a:r>
              <a:rPr lang="en-AU" sz="1500" baseline="30000" dirty="0">
                <a:solidFill>
                  <a:srgbClr val="68548A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7 </a:t>
            </a:r>
            <a:r>
              <a:rPr lang="en-AU" sz="1500" dirty="0">
                <a:solidFill>
                  <a:srgbClr val="68548A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Instead, he gave up his divine privileges; </a:t>
            </a:r>
            <a:br>
              <a:rPr lang="en-AU" sz="1500" dirty="0">
                <a:solidFill>
                  <a:srgbClr val="68548A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</a:br>
            <a:r>
              <a:rPr lang="en-AU" sz="1500" dirty="0">
                <a:solidFill>
                  <a:srgbClr val="68548A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       he took the humble position of a slave and was born as a human being.</a:t>
            </a:r>
            <a:br>
              <a:rPr lang="en-AU" sz="1500" dirty="0">
                <a:solidFill>
                  <a:srgbClr val="68548A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</a:br>
            <a:r>
              <a:rPr lang="en-AU" sz="1500" dirty="0">
                <a:solidFill>
                  <a:srgbClr val="68548A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  When he appeared in human form, </a:t>
            </a:r>
            <a:r>
              <a:rPr lang="en-AU" sz="1500" baseline="30000" dirty="0">
                <a:solidFill>
                  <a:srgbClr val="68548A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8 </a:t>
            </a:r>
            <a:r>
              <a:rPr lang="en-AU" sz="1500" dirty="0">
                <a:solidFill>
                  <a:srgbClr val="68548A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he humbled himself in obedience to God</a:t>
            </a:r>
            <a:br>
              <a:rPr lang="en-AU" sz="1500" dirty="0">
                <a:solidFill>
                  <a:srgbClr val="68548A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</a:br>
            <a:r>
              <a:rPr lang="en-AU" sz="1500" dirty="0">
                <a:solidFill>
                  <a:srgbClr val="68548A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       and died a criminal’s death on a cross.</a:t>
            </a:r>
          </a:p>
          <a:p>
            <a:pPr marL="714375" algn="l">
              <a:lnSpc>
                <a:spcPct val="130000"/>
              </a:lnSpc>
            </a:pPr>
            <a:r>
              <a:rPr lang="en-AU" sz="1500" baseline="30000" dirty="0">
                <a:solidFill>
                  <a:srgbClr val="68548A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9 </a:t>
            </a:r>
            <a:r>
              <a:rPr lang="en-AU" sz="1500" dirty="0">
                <a:solidFill>
                  <a:srgbClr val="68548A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Therefore, God elevated him to the place of highest honour</a:t>
            </a:r>
            <a:br>
              <a:rPr lang="en-AU" sz="1500" dirty="0">
                <a:solidFill>
                  <a:srgbClr val="68548A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</a:br>
            <a:r>
              <a:rPr lang="en-AU" sz="1500" dirty="0">
                <a:solidFill>
                  <a:srgbClr val="68548A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       and gave him the name above all other names,</a:t>
            </a:r>
            <a:br>
              <a:rPr lang="en-AU" sz="1500" dirty="0">
                <a:solidFill>
                  <a:srgbClr val="68548A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</a:br>
            <a:r>
              <a:rPr lang="en-AU" sz="1500" baseline="30000" dirty="0">
                <a:solidFill>
                  <a:srgbClr val="68548A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10    </a:t>
            </a:r>
            <a:r>
              <a:rPr lang="en-AU" sz="1500" dirty="0">
                <a:solidFill>
                  <a:srgbClr val="68548A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that at the name of Jesus every knee should bow,</a:t>
            </a:r>
            <a:br>
              <a:rPr lang="en-AU" sz="1500" dirty="0">
                <a:solidFill>
                  <a:srgbClr val="68548A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</a:br>
            <a:r>
              <a:rPr lang="en-AU" sz="1500" dirty="0">
                <a:solidFill>
                  <a:srgbClr val="68548A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       in heaven and on earth and under the earth,</a:t>
            </a:r>
            <a:br>
              <a:rPr lang="en-AU" sz="1500" dirty="0">
                <a:solidFill>
                  <a:srgbClr val="68548A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</a:br>
            <a:r>
              <a:rPr lang="en-AU" sz="1500" baseline="30000" dirty="0">
                <a:solidFill>
                  <a:srgbClr val="68548A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11    </a:t>
            </a:r>
            <a:r>
              <a:rPr lang="en-AU" sz="1500" dirty="0">
                <a:solidFill>
                  <a:srgbClr val="68548A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and every tongue declare that Jesus Christ is Lord, to the glory of God the Father.</a:t>
            </a:r>
          </a:p>
          <a:p>
            <a:pPr algn="l">
              <a:lnSpc>
                <a:spcPct val="130000"/>
              </a:lnSpc>
            </a:pPr>
            <a:r>
              <a:rPr lang="en-AU" sz="1500" baseline="30000" dirty="0">
                <a:solidFill>
                  <a:srgbClr val="D7CDDB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12 </a:t>
            </a:r>
            <a:r>
              <a:rPr lang="en-AU" sz="1500" dirty="0">
                <a:solidFill>
                  <a:srgbClr val="D7CDDB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Dear friends, you always followed my instructions when I was with you. And now that I am away, it is even more important. Work hard to show the results of your salvation, obeying God with deep reverence and fear. </a:t>
            </a:r>
            <a:r>
              <a:rPr lang="en-AU" sz="1500" baseline="30000" dirty="0">
                <a:solidFill>
                  <a:srgbClr val="D7CDDB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13 </a:t>
            </a:r>
            <a:r>
              <a:rPr lang="en-AU" sz="1500" dirty="0">
                <a:solidFill>
                  <a:srgbClr val="D7CDDB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For God is working in you, giving you the desire and the power to do what pleases him.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CA898FA7-1EDE-6348-A162-B642F157E8AA}"/>
              </a:ext>
            </a:extLst>
          </p:cNvPr>
          <p:cNvSpPr txBox="1">
            <a:spLocks/>
          </p:cNvSpPr>
          <p:nvPr/>
        </p:nvSpPr>
        <p:spPr>
          <a:xfrm>
            <a:off x="3818781" y="6232179"/>
            <a:ext cx="2373297" cy="34484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nter 18pt 18pt Medium" panose="02000503000000020004" pitchFamily="2" charset="0"/>
                <a:ea typeface="Inter 18pt 18pt Medium" panose="02000503000000020004" pitchFamily="2" charset="0"/>
              </a:rPr>
              <a:t>PHILIPPIANS 2 (NLT)</a:t>
            </a:r>
          </a:p>
        </p:txBody>
      </p:sp>
    </p:spTree>
    <p:extLst>
      <p:ext uri="{BB962C8B-B14F-4D97-AF65-F5344CB8AC3E}">
        <p14:creationId xmlns:p14="http://schemas.microsoft.com/office/powerpoint/2010/main" val="290756630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2891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0FCC6D-46B7-CA3C-6702-19D75A55C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x on a black background&#10;&#10;Description automatically generated">
            <a:extLst>
              <a:ext uri="{FF2B5EF4-FFF2-40B4-BE49-F238E27FC236}">
                <a16:creationId xmlns:a16="http://schemas.microsoft.com/office/drawing/2014/main" id="{12562E98-4D28-A141-AA60-3CC825666EE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>
            <a:off x="400050" y="6112934"/>
            <a:ext cx="1702012" cy="431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8CD6488-225F-1F4A-AD07-376C620189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5683"/>
          <a:stretch/>
        </p:blipFill>
        <p:spPr>
          <a:xfrm>
            <a:off x="0" y="5876144"/>
            <a:ext cx="12192000" cy="981856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98DF3DA5-C0EF-044D-8E67-3F11D8F943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2804" y="254786"/>
            <a:ext cx="10386391" cy="5400579"/>
          </a:xfrm>
        </p:spPr>
        <p:txBody>
          <a:bodyPr>
            <a:noAutofit/>
          </a:bodyPr>
          <a:lstStyle/>
          <a:p>
            <a:pPr algn="l">
              <a:lnSpc>
                <a:spcPct val="130000"/>
              </a:lnSpc>
            </a:pPr>
            <a:r>
              <a:rPr lang="en-AU" sz="1500" baseline="30000" dirty="0">
                <a:solidFill>
                  <a:srgbClr val="D7CDDB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3 </a:t>
            </a:r>
            <a:r>
              <a:rPr lang="en-AU" sz="1500" dirty="0">
                <a:solidFill>
                  <a:srgbClr val="D7CDDB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Don’t be selfish; don’t try to impress others. Be humble, thinking of others as better than yourselves. </a:t>
            </a:r>
            <a:r>
              <a:rPr lang="en-AU" sz="1500" baseline="30000" dirty="0">
                <a:solidFill>
                  <a:srgbClr val="D7CDDB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4 </a:t>
            </a:r>
            <a:r>
              <a:rPr lang="en-AU" sz="1500" dirty="0">
                <a:solidFill>
                  <a:srgbClr val="D7CDDB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Don’t look out only for your own interests, but take an interest in others, too.</a:t>
            </a:r>
          </a:p>
          <a:p>
            <a:pPr marL="714375" algn="l">
              <a:lnSpc>
                <a:spcPct val="130000"/>
              </a:lnSpc>
            </a:pPr>
            <a:r>
              <a:rPr lang="en-AU" sz="1500" baseline="30000" dirty="0">
                <a:solidFill>
                  <a:srgbClr val="D7CDDB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5 </a:t>
            </a:r>
            <a:r>
              <a:rPr lang="en-AU" sz="1500" dirty="0">
                <a:solidFill>
                  <a:srgbClr val="D7CDDB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You must have the same attitude that Christ Jesus had.</a:t>
            </a:r>
          </a:p>
          <a:p>
            <a:pPr marL="714375" algn="l">
              <a:lnSpc>
                <a:spcPct val="130000"/>
              </a:lnSpc>
            </a:pPr>
            <a:r>
              <a:rPr lang="en-AU" sz="1500" baseline="30000" dirty="0">
                <a:solidFill>
                  <a:srgbClr val="D7CDDB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6 </a:t>
            </a:r>
            <a:r>
              <a:rPr lang="en-AU" sz="1500" dirty="0">
                <a:solidFill>
                  <a:srgbClr val="D7CDDB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Though he was God, he did not think of equality with God as something to cling to.</a:t>
            </a:r>
            <a:br>
              <a:rPr lang="en-AU" sz="1500" dirty="0">
                <a:solidFill>
                  <a:srgbClr val="D7CDDB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</a:br>
            <a:r>
              <a:rPr lang="en-AU" sz="1500" baseline="30000" dirty="0">
                <a:solidFill>
                  <a:srgbClr val="D7CDDB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7 </a:t>
            </a:r>
            <a:r>
              <a:rPr lang="en-AU" sz="1500" dirty="0">
                <a:solidFill>
                  <a:srgbClr val="D7CDDB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Instead, he gave up his divine privileges; </a:t>
            </a:r>
            <a:br>
              <a:rPr lang="en-AU" sz="1500" dirty="0">
                <a:solidFill>
                  <a:srgbClr val="D7CDDB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</a:br>
            <a:r>
              <a:rPr lang="en-AU" sz="1500" dirty="0">
                <a:solidFill>
                  <a:srgbClr val="D7CDDB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       he took the humble position of a slave and was born as a human being.</a:t>
            </a:r>
            <a:br>
              <a:rPr lang="en-AU" sz="1500" dirty="0">
                <a:solidFill>
                  <a:srgbClr val="D7CDDB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</a:br>
            <a:r>
              <a:rPr lang="en-AU" sz="1500" dirty="0">
                <a:solidFill>
                  <a:srgbClr val="D7CDDB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  When he appeared in human form, </a:t>
            </a:r>
            <a:r>
              <a:rPr lang="en-AU" sz="1500" baseline="30000" dirty="0">
                <a:solidFill>
                  <a:srgbClr val="D7CDDB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8 </a:t>
            </a:r>
            <a:r>
              <a:rPr lang="en-AU" sz="1500" dirty="0">
                <a:solidFill>
                  <a:srgbClr val="D7CDDB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he humbled himself in obedience to God</a:t>
            </a:r>
            <a:br>
              <a:rPr lang="en-AU" sz="1500" dirty="0">
                <a:solidFill>
                  <a:srgbClr val="D7CDDB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</a:br>
            <a:r>
              <a:rPr lang="en-AU" sz="1500" dirty="0">
                <a:solidFill>
                  <a:srgbClr val="D7CDDB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       and died a criminal’s death on a cross.</a:t>
            </a:r>
          </a:p>
          <a:p>
            <a:pPr marL="714375" algn="l">
              <a:lnSpc>
                <a:spcPct val="130000"/>
              </a:lnSpc>
            </a:pPr>
            <a:r>
              <a:rPr lang="en-AU" sz="1500" baseline="30000" dirty="0">
                <a:solidFill>
                  <a:srgbClr val="D7CDDB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9 </a:t>
            </a:r>
            <a:r>
              <a:rPr lang="en-AU" sz="1500" dirty="0">
                <a:solidFill>
                  <a:srgbClr val="D7CDDB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Therefore, God elevated him to the place of highest honour</a:t>
            </a:r>
            <a:br>
              <a:rPr lang="en-AU" sz="1500" dirty="0">
                <a:solidFill>
                  <a:srgbClr val="D7CDDB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</a:br>
            <a:r>
              <a:rPr lang="en-AU" sz="1500" dirty="0">
                <a:solidFill>
                  <a:srgbClr val="D7CDDB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       and gave him the name above all other names,</a:t>
            </a:r>
            <a:br>
              <a:rPr lang="en-AU" sz="1500" dirty="0">
                <a:solidFill>
                  <a:srgbClr val="D7CDDB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</a:br>
            <a:r>
              <a:rPr lang="en-AU" sz="1500" baseline="30000" dirty="0">
                <a:solidFill>
                  <a:srgbClr val="D7CDDB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10    </a:t>
            </a:r>
            <a:r>
              <a:rPr lang="en-AU" sz="1500" dirty="0">
                <a:solidFill>
                  <a:srgbClr val="D7CDDB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that at the name of Jesus every knee should bow,</a:t>
            </a:r>
            <a:br>
              <a:rPr lang="en-AU" sz="1500" dirty="0">
                <a:solidFill>
                  <a:srgbClr val="D7CDDB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</a:br>
            <a:r>
              <a:rPr lang="en-AU" sz="1500" dirty="0">
                <a:solidFill>
                  <a:srgbClr val="D7CDDB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       in heaven and on earth and under the earth,</a:t>
            </a:r>
            <a:br>
              <a:rPr lang="en-AU" sz="1500" dirty="0">
                <a:solidFill>
                  <a:srgbClr val="D7CDDB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</a:br>
            <a:r>
              <a:rPr lang="en-AU" sz="1500" baseline="30000" dirty="0">
                <a:solidFill>
                  <a:srgbClr val="D7CDDB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11    </a:t>
            </a:r>
            <a:r>
              <a:rPr lang="en-AU" sz="1500" dirty="0">
                <a:solidFill>
                  <a:srgbClr val="D7CDDB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and every tongue declare that Jesus Christ is Lord, to the glory of God the Father.</a:t>
            </a:r>
          </a:p>
          <a:p>
            <a:pPr algn="l">
              <a:lnSpc>
                <a:spcPct val="130000"/>
              </a:lnSpc>
            </a:pPr>
            <a:r>
              <a:rPr lang="en-AU" sz="1500" baseline="30000" dirty="0">
                <a:solidFill>
                  <a:srgbClr val="68548A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12 </a:t>
            </a:r>
            <a:r>
              <a:rPr lang="en-AU" sz="1500" dirty="0">
                <a:solidFill>
                  <a:srgbClr val="68548A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Dear friends, you always followed my instructions when I was with you. And now that I am away, it is even more important. Work hard to show the results of your salvation, obeying God with deep reverence and fear. </a:t>
            </a:r>
            <a:r>
              <a:rPr lang="en-AU" sz="1500" baseline="30000" dirty="0">
                <a:solidFill>
                  <a:srgbClr val="68548A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13 </a:t>
            </a:r>
            <a:r>
              <a:rPr lang="en-AU" sz="1500" dirty="0">
                <a:solidFill>
                  <a:srgbClr val="68548A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For God is working in you, giving you the desire and the power to do what pleases him.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CA898FA7-1EDE-6348-A162-B642F157E8AA}"/>
              </a:ext>
            </a:extLst>
          </p:cNvPr>
          <p:cNvSpPr txBox="1">
            <a:spLocks/>
          </p:cNvSpPr>
          <p:nvPr/>
        </p:nvSpPr>
        <p:spPr>
          <a:xfrm>
            <a:off x="3818781" y="6232179"/>
            <a:ext cx="2373297" cy="34484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nter 18pt 18pt Medium" panose="02000503000000020004" pitchFamily="2" charset="0"/>
                <a:ea typeface="Inter 18pt 18pt Medium" panose="02000503000000020004" pitchFamily="2" charset="0"/>
              </a:rPr>
              <a:t>PHILIPPIANS 2 (NLT)</a:t>
            </a:r>
          </a:p>
        </p:txBody>
      </p:sp>
    </p:spTree>
    <p:extLst>
      <p:ext uri="{BB962C8B-B14F-4D97-AF65-F5344CB8AC3E}">
        <p14:creationId xmlns:p14="http://schemas.microsoft.com/office/powerpoint/2010/main" val="67006984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3A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2776969-A803-A446-AA24-A4D0C4EEA357}"/>
              </a:ext>
            </a:extLst>
          </p:cNvPr>
          <p:cNvSpPr txBox="1"/>
          <p:nvPr/>
        </p:nvSpPr>
        <p:spPr>
          <a:xfrm>
            <a:off x="3264134" y="6095136"/>
            <a:ext cx="853507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600" b="1" i="0" u="none" strike="noStrike" kern="1200" cap="none" spc="0" normalizeH="0" baseline="0" noProof="0" dirty="0">
                <a:ln>
                  <a:noFill/>
                </a:ln>
                <a:solidFill>
                  <a:srgbClr val="ADA6B6"/>
                </a:solidFill>
                <a:effectLst/>
                <a:uLnTx/>
                <a:uFillTx/>
                <a:latin typeface="Quasimoda Bold" pitchFamily="2" charset="77"/>
                <a:ea typeface="Inter Medium" panose="02000503000000020004" pitchFamily="2" charset="0"/>
                <a:cs typeface="Calibri" panose="020F0502020204030204" pitchFamily="34" charset="0"/>
              </a:rPr>
              <a:t>SLOW DOWN &amp; PAY ATTENTION</a:t>
            </a:r>
            <a:endParaRPr kumimoji="0" lang="en-AU" sz="2600" b="1" i="0" u="none" strike="noStrike" kern="1200" cap="none" spc="0" normalizeH="0" baseline="0" noProof="0" dirty="0">
              <a:ln>
                <a:noFill/>
              </a:ln>
              <a:solidFill>
                <a:srgbClr val="ADA6B6"/>
              </a:solidFill>
              <a:effectLst/>
              <a:uLnTx/>
              <a:uFillTx/>
              <a:latin typeface="Quasimoda Bold" pitchFamily="2" charset="77"/>
              <a:ea typeface="Inter Medium" panose="02000503000000020004" pitchFamily="2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C135DAD-6BCB-4643-B74B-8A3BF69BD7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5000"/>
          </a:blip>
          <a:srcRect r="39446"/>
          <a:stretch/>
        </p:blipFill>
        <p:spPr>
          <a:xfrm>
            <a:off x="392795" y="6121949"/>
            <a:ext cx="1051140" cy="492444"/>
          </a:xfrm>
          <a:prstGeom prst="rect">
            <a:avLst/>
          </a:prstGeom>
        </p:spPr>
      </p:pic>
      <p:pic>
        <p:nvPicPr>
          <p:cNvPr id="3" name="Picture 2">
            <a:hlinkClick r:id="rId4"/>
            <a:extLst>
              <a:ext uri="{FF2B5EF4-FFF2-40B4-BE49-F238E27FC236}">
                <a16:creationId xmlns:a16="http://schemas.microsoft.com/office/drawing/2014/main" id="{5D84B453-E37E-BF48-8180-6373BEA15E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1000" y="533952"/>
            <a:ext cx="8890000" cy="505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50396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3A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2776969-A803-A446-AA24-A4D0C4EEA357}"/>
              </a:ext>
            </a:extLst>
          </p:cNvPr>
          <p:cNvSpPr txBox="1"/>
          <p:nvPr/>
        </p:nvSpPr>
        <p:spPr>
          <a:xfrm>
            <a:off x="2184232" y="2142173"/>
            <a:ext cx="7823536" cy="22586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0" lang="en-AU" sz="32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srgbClr val="483A5E">
                      <a:alpha val="40000"/>
                    </a:srgbClr>
                  </a:outerShdw>
                </a:effectLst>
                <a:uLnTx/>
                <a:uFillTx/>
                <a:latin typeface="Inter 18pt 18pt" panose="02000503000000020004" pitchFamily="2" charset="0"/>
                <a:ea typeface="Inter 18pt 18pt" panose="02000503000000020004" pitchFamily="2" charset="0"/>
                <a:cs typeface="Calibri" panose="020F0502020204030204" pitchFamily="34" charset="0"/>
              </a:rPr>
              <a:t>Who do you admire for how they use their time and money? </a:t>
            </a:r>
            <a:br>
              <a:rPr kumimoji="0" lang="en-AU" sz="32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srgbClr val="483A5E">
                      <a:alpha val="40000"/>
                    </a:srgbClr>
                  </a:outerShdw>
                </a:effectLst>
                <a:uLnTx/>
                <a:uFillTx/>
                <a:latin typeface="Inter 18pt 18pt" panose="02000503000000020004" pitchFamily="2" charset="0"/>
                <a:ea typeface="Inter 18pt 18pt" panose="02000503000000020004" pitchFamily="2" charset="0"/>
                <a:cs typeface="Calibri" panose="020F0502020204030204" pitchFamily="34" charset="0"/>
              </a:rPr>
            </a:br>
            <a:br>
              <a:rPr kumimoji="0" lang="en-AU" sz="24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srgbClr val="483A5E">
                      <a:alpha val="40000"/>
                    </a:srgbClr>
                  </a:outerShdw>
                </a:effectLst>
                <a:uLnTx/>
                <a:uFillTx/>
                <a:latin typeface="Inter 18pt 18pt" panose="02000503000000020004" pitchFamily="2" charset="0"/>
                <a:ea typeface="Inter 18pt 18pt" panose="02000503000000020004" pitchFamily="2" charset="0"/>
                <a:cs typeface="Calibri" panose="020F0502020204030204" pitchFamily="34" charset="0"/>
              </a:rPr>
            </a:br>
            <a:r>
              <a:rPr kumimoji="0" lang="en-AU" sz="32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srgbClr val="483A5E">
                      <a:alpha val="40000"/>
                    </a:srgbClr>
                  </a:outerShdw>
                </a:effectLst>
                <a:uLnTx/>
                <a:uFillTx/>
                <a:latin typeface="Inter 18pt 18pt ExtraLight" panose="02000503000000020004" pitchFamily="2" charset="0"/>
                <a:ea typeface="Inter 18pt 18pt ExtraLight" panose="02000503000000020004" pitchFamily="2" charset="0"/>
                <a:cs typeface="Calibri" panose="020F0502020204030204" pitchFamily="34" charset="0"/>
              </a:rPr>
              <a:t>What do they do that you respect?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D0E7A4-2D3D-634A-A7FF-CAA28F85D6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5000"/>
          </a:blip>
          <a:srcRect r="39446"/>
          <a:stretch/>
        </p:blipFill>
        <p:spPr>
          <a:xfrm>
            <a:off x="392795" y="6121949"/>
            <a:ext cx="1051140" cy="4924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94BBD7-9E64-AA45-8C58-9EE9C86D87E3}"/>
              </a:ext>
            </a:extLst>
          </p:cNvPr>
          <p:cNvSpPr txBox="1"/>
          <p:nvPr/>
        </p:nvSpPr>
        <p:spPr>
          <a:xfrm>
            <a:off x="5856789" y="6110513"/>
            <a:ext cx="59424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800" b="1" i="0" u="none" strike="noStrike" kern="1200" cap="none" spc="0" normalizeH="0" baseline="0" noProof="0" dirty="0">
                <a:ln>
                  <a:noFill/>
                </a:ln>
                <a:solidFill>
                  <a:srgbClr val="D7CDDB">
                    <a:alpha val="53141"/>
                  </a:srgbClr>
                </a:solidFill>
                <a:effectLst/>
                <a:uLnTx/>
                <a:uFillTx/>
                <a:latin typeface="Inter 18pt 18pt SemiBold" panose="02000503000000020004" pitchFamily="2" charset="0"/>
                <a:ea typeface="Inter 18pt 18pt SemiBold" panose="02000503000000020004" pitchFamily="2" charset="0"/>
                <a:cs typeface="Calibri" panose="020F0502020204030204" pitchFamily="34" charset="0"/>
              </a:rPr>
              <a:t>THE FREEDOM TRAP</a:t>
            </a:r>
            <a:endParaRPr kumimoji="0" lang="en-AU" sz="2800" b="1" i="0" u="none" strike="noStrike" kern="1200" cap="none" spc="0" normalizeH="0" baseline="0" noProof="0" dirty="0">
              <a:ln>
                <a:noFill/>
              </a:ln>
              <a:solidFill>
                <a:srgbClr val="D7CDDB">
                  <a:alpha val="53141"/>
                </a:srgbClr>
              </a:solidFill>
              <a:effectLst/>
              <a:uLnTx/>
              <a:uFillTx/>
              <a:latin typeface="Inter 18pt 18pt SemiBold" panose="02000503000000020004" pitchFamily="2" charset="0"/>
              <a:ea typeface="Inter 18pt 18pt SemiBold" panose="02000503000000020004" pitchFamily="2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7144ED-D566-934A-B07A-4E0B62760F84}"/>
              </a:ext>
            </a:extLst>
          </p:cNvPr>
          <p:cNvSpPr txBox="1"/>
          <p:nvPr/>
        </p:nvSpPr>
        <p:spPr>
          <a:xfrm>
            <a:off x="2807669" y="975454"/>
            <a:ext cx="6098240" cy="4167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alpha val="39110"/>
                  </a:schemeClr>
                </a:solidFill>
                <a:effectLst/>
                <a:uLnTx/>
                <a:uFillTx/>
                <a:latin typeface="Inter 18pt 18pt ExtraLight" panose="02000503000000020004" pitchFamily="2" charset="0"/>
                <a:ea typeface="Inter 18pt 18pt ExtraLight" panose="02000503000000020004" pitchFamily="2" charset="0"/>
              </a:rPr>
              <a:t>– Reflective Journaling –</a:t>
            </a:r>
          </a:p>
        </p:txBody>
      </p:sp>
    </p:spTree>
    <p:extLst>
      <p:ext uri="{BB962C8B-B14F-4D97-AF65-F5344CB8AC3E}">
        <p14:creationId xmlns:p14="http://schemas.microsoft.com/office/powerpoint/2010/main" val="167837105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3A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2776969-A803-A446-AA24-A4D0C4EEA357}"/>
              </a:ext>
            </a:extLst>
          </p:cNvPr>
          <p:cNvSpPr txBox="1"/>
          <p:nvPr/>
        </p:nvSpPr>
        <p:spPr>
          <a:xfrm>
            <a:off x="2184232" y="2127655"/>
            <a:ext cx="7823536" cy="23325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0" lang="en-AU" sz="32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srgbClr val="483A5E">
                      <a:alpha val="40000"/>
                    </a:srgbClr>
                  </a:outerShdw>
                </a:effectLst>
                <a:uLnTx/>
                <a:uFillTx/>
                <a:latin typeface="Inter 18pt 18pt" panose="02000503000000020004" pitchFamily="2" charset="0"/>
                <a:ea typeface="Inter 18pt 18pt" panose="02000503000000020004" pitchFamily="2" charset="0"/>
                <a:cs typeface="Calibri" panose="020F0502020204030204" pitchFamily="34" charset="0"/>
              </a:rPr>
              <a:t>When was the last time you fully relaxed and took a complete break?</a:t>
            </a:r>
            <a:r>
              <a:rPr kumimoji="0" lang="en-AU" sz="36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srgbClr val="483A5E">
                      <a:alpha val="40000"/>
                    </a:srgbClr>
                  </a:outerShdw>
                </a:effectLst>
                <a:uLnTx/>
                <a:uFillTx/>
                <a:latin typeface="Inter 18pt 18pt" panose="02000503000000020004" pitchFamily="2" charset="0"/>
                <a:ea typeface="Inter 18pt 18pt" panose="02000503000000020004" pitchFamily="2" charset="0"/>
                <a:cs typeface="Calibri" panose="020F0502020204030204" pitchFamily="34" charset="0"/>
              </a:rPr>
              <a:t> </a:t>
            </a:r>
          </a:p>
          <a:p>
            <a:pPr algn="ctr">
              <a:lnSpc>
                <a:spcPct val="120000"/>
              </a:lnSpc>
            </a:pPr>
            <a:br>
              <a:rPr kumimoji="0" lang="en-AU" sz="24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srgbClr val="483A5E">
                      <a:alpha val="40000"/>
                    </a:srgbClr>
                  </a:outerShdw>
                </a:effectLst>
                <a:uLnTx/>
                <a:uFillTx/>
                <a:latin typeface="Inter 18pt 18pt" panose="02000503000000020004" pitchFamily="2" charset="0"/>
                <a:ea typeface="Inter 18pt 18pt" panose="02000503000000020004" pitchFamily="2" charset="0"/>
                <a:cs typeface="Calibri" panose="020F0502020204030204" pitchFamily="34" charset="0"/>
              </a:rPr>
            </a:br>
            <a:r>
              <a:rPr kumimoji="0" lang="en-AU" sz="32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srgbClr val="483A5E">
                      <a:alpha val="40000"/>
                    </a:srgbClr>
                  </a:outerShdw>
                </a:effectLst>
                <a:uLnTx/>
                <a:uFillTx/>
                <a:latin typeface="Inter 18pt 18pt ExtraLight" panose="02000503000000020004" pitchFamily="2" charset="0"/>
                <a:ea typeface="Inter 18pt 18pt ExtraLight" panose="02000503000000020004" pitchFamily="2" charset="0"/>
                <a:cs typeface="Calibri" panose="020F0502020204030204" pitchFamily="34" charset="0"/>
              </a:rPr>
              <a:t>What did it look like?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D0E7A4-2D3D-634A-A7FF-CAA28F85D6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5000"/>
          </a:blip>
          <a:srcRect r="39446"/>
          <a:stretch/>
        </p:blipFill>
        <p:spPr>
          <a:xfrm>
            <a:off x="392795" y="6121949"/>
            <a:ext cx="1051140" cy="4924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94BBD7-9E64-AA45-8C58-9EE9C86D87E3}"/>
              </a:ext>
            </a:extLst>
          </p:cNvPr>
          <p:cNvSpPr txBox="1"/>
          <p:nvPr/>
        </p:nvSpPr>
        <p:spPr>
          <a:xfrm>
            <a:off x="5856789" y="6110513"/>
            <a:ext cx="59424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800" b="1" i="0" u="none" strike="noStrike" kern="1200" cap="none" spc="0" normalizeH="0" baseline="0" noProof="0" dirty="0">
                <a:ln>
                  <a:noFill/>
                </a:ln>
                <a:solidFill>
                  <a:srgbClr val="D7CDDB">
                    <a:alpha val="53141"/>
                  </a:srgbClr>
                </a:solidFill>
                <a:effectLst/>
                <a:uLnTx/>
                <a:uFillTx/>
                <a:latin typeface="Inter 18pt 18pt SemiBold" panose="02000503000000020004" pitchFamily="2" charset="0"/>
                <a:ea typeface="Inter 18pt 18pt SemiBold" panose="02000503000000020004" pitchFamily="2" charset="0"/>
                <a:cs typeface="Calibri" panose="020F0502020204030204" pitchFamily="34" charset="0"/>
              </a:rPr>
              <a:t>THE FREEDOM TRAP</a:t>
            </a:r>
            <a:endParaRPr kumimoji="0" lang="en-AU" sz="2800" b="1" i="0" u="none" strike="noStrike" kern="1200" cap="none" spc="0" normalizeH="0" baseline="0" noProof="0" dirty="0">
              <a:ln>
                <a:noFill/>
              </a:ln>
              <a:solidFill>
                <a:srgbClr val="D7CDDB">
                  <a:alpha val="53141"/>
                </a:srgbClr>
              </a:solidFill>
              <a:effectLst/>
              <a:uLnTx/>
              <a:uFillTx/>
              <a:latin typeface="Inter 18pt 18pt SemiBold" panose="02000503000000020004" pitchFamily="2" charset="0"/>
              <a:ea typeface="Inter 18pt 18pt SemiBold" panose="02000503000000020004" pitchFamily="2" charset="0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50187D-1846-3044-81B6-B2F51F824A45}"/>
              </a:ext>
            </a:extLst>
          </p:cNvPr>
          <p:cNvSpPr txBox="1"/>
          <p:nvPr/>
        </p:nvSpPr>
        <p:spPr>
          <a:xfrm>
            <a:off x="2807669" y="975454"/>
            <a:ext cx="6098240" cy="4167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alpha val="39110"/>
                  </a:schemeClr>
                </a:solidFill>
                <a:effectLst/>
                <a:uLnTx/>
                <a:uFillTx/>
                <a:latin typeface="Inter 18pt 18pt ExtraLight" panose="02000503000000020004" pitchFamily="2" charset="0"/>
                <a:ea typeface="Inter 18pt 18pt ExtraLight" panose="02000503000000020004" pitchFamily="2" charset="0"/>
              </a:rPr>
              <a:t>– Reflective Journaling –</a:t>
            </a:r>
          </a:p>
        </p:txBody>
      </p:sp>
    </p:spTree>
    <p:extLst>
      <p:ext uri="{BB962C8B-B14F-4D97-AF65-F5344CB8AC3E}">
        <p14:creationId xmlns:p14="http://schemas.microsoft.com/office/powerpoint/2010/main" val="282652321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3A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2776969-A803-A446-AA24-A4D0C4EEA357}"/>
              </a:ext>
            </a:extLst>
          </p:cNvPr>
          <p:cNvSpPr txBox="1"/>
          <p:nvPr/>
        </p:nvSpPr>
        <p:spPr>
          <a:xfrm>
            <a:off x="2066429" y="2359887"/>
            <a:ext cx="8059142" cy="1815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0" lang="en-AU" sz="32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srgbClr val="483A5E">
                      <a:alpha val="40000"/>
                    </a:srgbClr>
                  </a:outerShdw>
                </a:effectLst>
                <a:uLnTx/>
                <a:uFillTx/>
                <a:latin typeface="Inter 18pt 18pt" panose="02000503000000020004" pitchFamily="2" charset="0"/>
                <a:ea typeface="Inter 18pt 18pt" panose="02000503000000020004" pitchFamily="2" charset="0"/>
                <a:cs typeface="Calibri" panose="020F0502020204030204" pitchFamily="34" charset="0"/>
              </a:rPr>
              <a:t>What is one small change that I could make this week, to be more present and available to my friends and family?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D0E7A4-2D3D-634A-A7FF-CAA28F85D6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5000"/>
          </a:blip>
          <a:srcRect r="39446"/>
          <a:stretch/>
        </p:blipFill>
        <p:spPr>
          <a:xfrm>
            <a:off x="392795" y="6121949"/>
            <a:ext cx="1051140" cy="4924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94BBD7-9E64-AA45-8C58-9EE9C86D87E3}"/>
              </a:ext>
            </a:extLst>
          </p:cNvPr>
          <p:cNvSpPr txBox="1"/>
          <p:nvPr/>
        </p:nvSpPr>
        <p:spPr>
          <a:xfrm>
            <a:off x="5856789" y="6110513"/>
            <a:ext cx="59424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800" b="1" i="0" u="none" strike="noStrike" kern="1200" cap="none" spc="0" normalizeH="0" baseline="0" noProof="0" dirty="0">
                <a:ln>
                  <a:noFill/>
                </a:ln>
                <a:solidFill>
                  <a:srgbClr val="D7CDDB">
                    <a:alpha val="53141"/>
                  </a:srgbClr>
                </a:solidFill>
                <a:effectLst/>
                <a:uLnTx/>
                <a:uFillTx/>
                <a:latin typeface="Inter 18pt 18pt SemiBold" panose="02000503000000020004" pitchFamily="2" charset="0"/>
                <a:ea typeface="Inter 18pt 18pt SemiBold" panose="02000503000000020004" pitchFamily="2" charset="0"/>
                <a:cs typeface="Calibri" panose="020F0502020204030204" pitchFamily="34" charset="0"/>
              </a:rPr>
              <a:t>THE FREEDOM TRAP</a:t>
            </a:r>
            <a:endParaRPr kumimoji="0" lang="en-AU" sz="2800" b="1" i="0" u="none" strike="noStrike" kern="1200" cap="none" spc="0" normalizeH="0" baseline="0" noProof="0" dirty="0">
              <a:ln>
                <a:noFill/>
              </a:ln>
              <a:solidFill>
                <a:srgbClr val="D7CDDB">
                  <a:alpha val="53141"/>
                </a:srgbClr>
              </a:solidFill>
              <a:effectLst/>
              <a:uLnTx/>
              <a:uFillTx/>
              <a:latin typeface="Inter 18pt 18pt SemiBold" panose="02000503000000020004" pitchFamily="2" charset="0"/>
              <a:ea typeface="Inter 18pt 18pt SemiBold" panose="02000503000000020004" pitchFamily="2" charset="0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E66CE9-FA41-0248-81E8-B4A39BE3D409}"/>
              </a:ext>
            </a:extLst>
          </p:cNvPr>
          <p:cNvSpPr txBox="1"/>
          <p:nvPr/>
        </p:nvSpPr>
        <p:spPr>
          <a:xfrm>
            <a:off x="2807669" y="975454"/>
            <a:ext cx="6098240" cy="4167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alpha val="39110"/>
                  </a:schemeClr>
                </a:solidFill>
                <a:effectLst/>
                <a:uLnTx/>
                <a:uFillTx/>
                <a:latin typeface="Inter 18pt 18pt ExtraLight" panose="02000503000000020004" pitchFamily="2" charset="0"/>
                <a:ea typeface="Inter 18pt 18pt ExtraLight" panose="02000503000000020004" pitchFamily="2" charset="0"/>
              </a:rPr>
              <a:t>– Reflective Journaling –</a:t>
            </a:r>
          </a:p>
        </p:txBody>
      </p:sp>
    </p:spTree>
    <p:extLst>
      <p:ext uri="{BB962C8B-B14F-4D97-AF65-F5344CB8AC3E}">
        <p14:creationId xmlns:p14="http://schemas.microsoft.com/office/powerpoint/2010/main" val="210934293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3A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2776969-A803-A446-AA24-A4D0C4EEA357}"/>
              </a:ext>
            </a:extLst>
          </p:cNvPr>
          <p:cNvSpPr txBox="1"/>
          <p:nvPr/>
        </p:nvSpPr>
        <p:spPr>
          <a:xfrm>
            <a:off x="3264134" y="6095136"/>
            <a:ext cx="853507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600" b="1" i="0" u="none" strike="noStrike" kern="1200" cap="none" spc="0" normalizeH="0" baseline="0" noProof="0" dirty="0">
                <a:ln>
                  <a:noFill/>
                </a:ln>
                <a:solidFill>
                  <a:srgbClr val="ADA6B6"/>
                </a:solidFill>
                <a:effectLst/>
                <a:uLnTx/>
                <a:uFillTx/>
                <a:latin typeface="Quasimoda Bold" pitchFamily="2" charset="77"/>
                <a:ea typeface="Inter Medium" panose="02000503000000020004" pitchFamily="2" charset="0"/>
                <a:cs typeface="Calibri" panose="020F0502020204030204" pitchFamily="34" charset="0"/>
              </a:rPr>
              <a:t>LIMIT CHOICE FOR A SIMPLER LIFE</a:t>
            </a:r>
            <a:endParaRPr kumimoji="0" lang="en-AU" sz="2600" b="1" i="0" u="none" strike="noStrike" kern="1200" cap="none" spc="0" normalizeH="0" baseline="0" noProof="0" dirty="0">
              <a:ln>
                <a:noFill/>
              </a:ln>
              <a:solidFill>
                <a:srgbClr val="ADA6B6"/>
              </a:solidFill>
              <a:effectLst/>
              <a:uLnTx/>
              <a:uFillTx/>
              <a:latin typeface="Quasimoda Bold" pitchFamily="2" charset="77"/>
              <a:ea typeface="Inter Medium" panose="02000503000000020004" pitchFamily="2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C135DAD-6BCB-4643-B74B-8A3BF69BD7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5000"/>
          </a:blip>
          <a:srcRect r="39446"/>
          <a:stretch/>
        </p:blipFill>
        <p:spPr>
          <a:xfrm>
            <a:off x="392795" y="6121949"/>
            <a:ext cx="1051140" cy="492444"/>
          </a:xfrm>
          <a:prstGeom prst="rect">
            <a:avLst/>
          </a:prstGeom>
        </p:spPr>
      </p:pic>
      <p:pic>
        <p:nvPicPr>
          <p:cNvPr id="5" name="Picture 4">
            <a:hlinkClick r:id="rId4"/>
            <a:extLst>
              <a:ext uri="{FF2B5EF4-FFF2-40B4-BE49-F238E27FC236}">
                <a16:creationId xmlns:a16="http://schemas.microsoft.com/office/drawing/2014/main" id="{D09A4FB3-A564-5747-A5AA-6192E4EF35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1000" y="533952"/>
            <a:ext cx="8890000" cy="505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79314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B9AAC1">
                <a:lumMod val="85000"/>
              </a:srgbClr>
            </a:gs>
            <a:gs pos="80000">
              <a:srgbClr val="B9AAC1">
                <a:lumMod val="94817"/>
              </a:srgb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B815EE79-A997-494B-B726-B707045988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036661"/>
            <a:ext cx="9144000" cy="2626360"/>
          </a:xfrm>
          <a:effectLst>
            <a:outerShdw blurRad="50800" dist="38100" dir="2700000" algn="tl" rotWithShape="0">
              <a:srgbClr val="483A5E">
                <a:alpha val="40000"/>
              </a:srgbClr>
            </a:outerShdw>
          </a:effectLst>
        </p:spPr>
        <p:txBody>
          <a:bodyPr anchor="ctr">
            <a:noAutofit/>
          </a:bodyPr>
          <a:lstStyle/>
          <a:p>
            <a:pPr>
              <a:lnSpc>
                <a:spcPct val="110000"/>
              </a:lnSpc>
            </a:pPr>
            <a:r>
              <a:rPr lang="en-AU" dirty="0">
                <a:solidFill>
                  <a:schemeClr val="bg1"/>
                </a:solidFill>
                <a:latin typeface="Quasimoda Bold" pitchFamily="2" charset="77"/>
                <a:ea typeface="Inter" panose="02000503000000020004" pitchFamily="2" charset="0"/>
                <a:cs typeface="Calibri" panose="020F0502020204030204" pitchFamily="34" charset="0"/>
              </a:rPr>
              <a:t>What would a simpler </a:t>
            </a:r>
            <a:br>
              <a:rPr lang="en-AU" dirty="0">
                <a:solidFill>
                  <a:schemeClr val="bg1"/>
                </a:solidFill>
                <a:latin typeface="Quasimoda Bold" pitchFamily="2" charset="77"/>
                <a:ea typeface="Inter" panose="02000503000000020004" pitchFamily="2" charset="0"/>
                <a:cs typeface="Calibri" panose="020F0502020204030204" pitchFamily="34" charset="0"/>
              </a:rPr>
            </a:br>
            <a:r>
              <a:rPr lang="en-AU" dirty="0">
                <a:solidFill>
                  <a:schemeClr val="bg1"/>
                </a:solidFill>
                <a:latin typeface="Quasimoda Bold" pitchFamily="2" charset="77"/>
                <a:ea typeface="Inter" panose="02000503000000020004" pitchFamily="2" charset="0"/>
                <a:cs typeface="Calibri" panose="020F0502020204030204" pitchFamily="34" charset="0"/>
              </a:rPr>
              <a:t>life look like?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B36582-2904-2947-891F-443764A77DA2}"/>
              </a:ext>
            </a:extLst>
          </p:cNvPr>
          <p:cNvSpPr txBox="1"/>
          <p:nvPr/>
        </p:nvSpPr>
        <p:spPr>
          <a:xfrm>
            <a:off x="5856789" y="6110513"/>
            <a:ext cx="59424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800" b="1" i="0" u="none" strike="noStrike" kern="1200" cap="none" spc="0" normalizeH="0" baseline="0" noProof="0" dirty="0">
                <a:ln>
                  <a:noFill/>
                </a:ln>
                <a:solidFill>
                  <a:srgbClr val="D7CDDB"/>
                </a:solidFill>
                <a:effectLst/>
                <a:uLnTx/>
                <a:uFillTx/>
                <a:latin typeface="Inter 18pt 18pt SemiBold" panose="02000503000000020004" pitchFamily="2" charset="0"/>
                <a:ea typeface="Inter 18pt 18pt SemiBold" panose="02000503000000020004" pitchFamily="2" charset="0"/>
                <a:cs typeface="Calibri" panose="020F0502020204030204" pitchFamily="34" charset="0"/>
              </a:rPr>
              <a:t>THE FREEDOM TRAP</a:t>
            </a:r>
            <a:endParaRPr kumimoji="0" lang="en-AU" sz="2800" b="1" i="0" u="none" strike="noStrike" kern="1200" cap="none" spc="0" normalizeH="0" baseline="0" noProof="0" dirty="0">
              <a:ln>
                <a:noFill/>
              </a:ln>
              <a:solidFill>
                <a:srgbClr val="D7CDDB"/>
              </a:solidFill>
              <a:effectLst/>
              <a:uLnTx/>
              <a:uFillTx/>
              <a:latin typeface="Inter 18pt 18pt SemiBold" panose="02000503000000020004" pitchFamily="2" charset="0"/>
              <a:ea typeface="Inter 18pt 18pt SemiBold" panose="02000503000000020004" pitchFamily="2" charset="0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99B7EC9-58D7-FD4B-8D66-D4460C339E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5000"/>
          </a:blip>
          <a:srcRect r="39446"/>
          <a:stretch/>
        </p:blipFill>
        <p:spPr>
          <a:xfrm>
            <a:off x="392795" y="6121949"/>
            <a:ext cx="1051140" cy="4924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994231A-6C89-F445-8997-009F0D4EAAE4}"/>
              </a:ext>
            </a:extLst>
          </p:cNvPr>
          <p:cNvSpPr txBox="1"/>
          <p:nvPr/>
        </p:nvSpPr>
        <p:spPr>
          <a:xfrm>
            <a:off x="2807669" y="975454"/>
            <a:ext cx="6098240" cy="5522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800" b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alpha val="39110"/>
                  </a:schemeClr>
                </a:solidFill>
                <a:effectLst/>
                <a:uLnTx/>
                <a:uFillTx/>
                <a:latin typeface="Quasimoda Bold" pitchFamily="2" charset="77"/>
                <a:ea typeface="Inter 18pt 18pt SemiBold" panose="02000503000000020004" pitchFamily="2" charset="0"/>
              </a:rPr>
              <a:t>(Image Prompt Discussion)</a:t>
            </a:r>
          </a:p>
        </p:txBody>
      </p:sp>
    </p:spTree>
    <p:extLst>
      <p:ext uri="{BB962C8B-B14F-4D97-AF65-F5344CB8AC3E}">
        <p14:creationId xmlns:p14="http://schemas.microsoft.com/office/powerpoint/2010/main" val="228990103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0FCC6D-46B7-CA3C-6702-19D75A55C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48E9AD-1125-F541-BC61-14B7617A66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67400"/>
            <a:ext cx="12192000" cy="990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0366CD3-EA7F-EE4C-81E5-42EFB7A25678}"/>
              </a:ext>
            </a:extLst>
          </p:cNvPr>
          <p:cNvSpPr txBox="1"/>
          <p:nvPr/>
        </p:nvSpPr>
        <p:spPr>
          <a:xfrm>
            <a:off x="3046879" y="380087"/>
            <a:ext cx="6098240" cy="5522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800" b="1" i="0" u="none" strike="noStrike" kern="1200" cap="none" spc="0" normalizeH="0" baseline="0" noProof="0" dirty="0">
                <a:ln>
                  <a:noFill/>
                </a:ln>
                <a:solidFill>
                  <a:srgbClr val="A895B2">
                    <a:alpha val="39110"/>
                  </a:srgbClr>
                </a:solidFill>
                <a:effectLst/>
                <a:uLnTx/>
                <a:uFillTx/>
                <a:latin typeface="Quasimoda Bold" pitchFamily="2" charset="77"/>
                <a:ea typeface="+mn-ea"/>
                <a:cs typeface="+mn-cs"/>
              </a:rPr>
              <a:t>DISCUSSION </a:t>
            </a:r>
            <a:r>
              <a:rPr kumimoji="0" lang="en-AU" sz="2800" b="1" i="0" u="none" strike="noStrike" kern="1200" cap="none" spc="0" normalizeH="0" baseline="0" noProof="0" dirty="0">
                <a:ln>
                  <a:noFill/>
                </a:ln>
                <a:solidFill>
                  <a:srgbClr val="A895B2">
                    <a:alpha val="50000"/>
                  </a:srgbClr>
                </a:solidFill>
                <a:effectLst/>
                <a:uLnTx/>
                <a:uFillTx/>
                <a:latin typeface="Quasimoda Bold" pitchFamily="2" charset="77"/>
                <a:ea typeface="+mn-ea"/>
                <a:cs typeface="+mn-cs"/>
              </a:rPr>
              <a:t>QUESTIONS</a:t>
            </a:r>
            <a:r>
              <a:rPr kumimoji="0" lang="en-AU" sz="2800" b="1" i="0" u="none" strike="noStrike" kern="1200" cap="none" spc="0" normalizeH="0" baseline="0" noProof="0" dirty="0">
                <a:ln>
                  <a:noFill/>
                </a:ln>
                <a:solidFill>
                  <a:srgbClr val="A895B2">
                    <a:alpha val="39110"/>
                  </a:srgbClr>
                </a:solidFill>
                <a:effectLst/>
                <a:uLnTx/>
                <a:uFillTx/>
                <a:latin typeface="Quasimoda Bold" pitchFamily="2" charset="77"/>
                <a:ea typeface="+mn-ea"/>
                <a:cs typeface="+mn-cs"/>
              </a:rPr>
              <a:t>: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FB803F-B376-22DE-710F-147422FF04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63411" y="1089171"/>
            <a:ext cx="9024576" cy="3489493"/>
          </a:xfrm>
        </p:spPr>
        <p:txBody>
          <a:bodyPr>
            <a:noAutofit/>
          </a:bodyPr>
          <a:lstStyle/>
          <a:p>
            <a:pPr marL="400050" lvl="1" indent="-400050" algn="l">
              <a:lnSpc>
                <a:spcPct val="114000"/>
              </a:lnSpc>
              <a:spcBef>
                <a:spcPts val="100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AU" sz="2200" dirty="0">
                <a:solidFill>
                  <a:srgbClr val="483A5E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What choices in your life have you found to be the most overwhelming at times?</a:t>
            </a:r>
          </a:p>
          <a:p>
            <a:pPr marL="400050" lvl="1" indent="-400050" algn="l">
              <a:lnSpc>
                <a:spcPct val="114000"/>
              </a:lnSpc>
              <a:spcBef>
                <a:spcPts val="100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AU" sz="2200" dirty="0">
                <a:solidFill>
                  <a:srgbClr val="483A5E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Who inspires you with their simpler approach to life? What do they seem to value?</a:t>
            </a:r>
          </a:p>
          <a:p>
            <a:pPr marL="400050" lvl="1" indent="-400050" algn="l">
              <a:lnSpc>
                <a:spcPct val="114000"/>
              </a:lnSpc>
              <a:spcBef>
                <a:spcPts val="100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AU" sz="2200" dirty="0">
                <a:solidFill>
                  <a:srgbClr val="483A5E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Why do you think we fill up our lives with so many activities and distractions?</a:t>
            </a:r>
          </a:p>
          <a:p>
            <a:pPr marL="400050" lvl="1" indent="-400050" algn="l">
              <a:lnSpc>
                <a:spcPct val="114000"/>
              </a:lnSpc>
              <a:spcBef>
                <a:spcPts val="100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AU" sz="2200" dirty="0">
                <a:solidFill>
                  <a:srgbClr val="483A5E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If you only had capacity to do one thing this week, what would be your priority?  </a:t>
            </a:r>
          </a:p>
          <a:p>
            <a:pPr marL="400050" lvl="1" indent="-400050" algn="l">
              <a:lnSpc>
                <a:spcPct val="114000"/>
              </a:lnSpc>
              <a:spcBef>
                <a:spcPts val="100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AU" sz="2200" dirty="0">
                <a:solidFill>
                  <a:srgbClr val="483A5E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What three things could you do to make your life simpler?</a:t>
            </a:r>
            <a:endParaRPr lang="en-AU" i="1" dirty="0">
              <a:solidFill>
                <a:srgbClr val="8A7097"/>
              </a:solidFill>
              <a:latin typeface="Inter 18pt 18pt" panose="02000503000000020004" pitchFamily="2" charset="0"/>
              <a:ea typeface="Inter 18pt 18pt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53856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3A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2776969-A803-A446-AA24-A4D0C4EEA357}"/>
              </a:ext>
            </a:extLst>
          </p:cNvPr>
          <p:cNvSpPr txBox="1"/>
          <p:nvPr/>
        </p:nvSpPr>
        <p:spPr>
          <a:xfrm>
            <a:off x="3264134" y="6095136"/>
            <a:ext cx="853507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AU" sz="2600" b="1" dirty="0">
                <a:solidFill>
                  <a:srgbClr val="ADA6B6"/>
                </a:solidFill>
                <a:latin typeface="Quasimoda Bold" pitchFamily="2" charset="77"/>
                <a:ea typeface="Inter Medium" panose="02000503000000020004" pitchFamily="2" charset="0"/>
                <a:cs typeface="Calibri" panose="020F0502020204030204" pitchFamily="34" charset="0"/>
              </a:rPr>
              <a:t>PERSONAL FREEDOM</a:t>
            </a:r>
            <a:endParaRPr lang="en-AU" sz="2600" b="1" dirty="0">
              <a:solidFill>
                <a:srgbClr val="ADA6B6"/>
              </a:solidFill>
              <a:latin typeface="Quasimoda Bold" pitchFamily="2" charset="77"/>
              <a:ea typeface="Inter Medium" panose="02000503000000020004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C135DAD-6BCB-4643-B74B-8A3BF69BD7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5000"/>
          </a:blip>
          <a:srcRect r="39446"/>
          <a:stretch/>
        </p:blipFill>
        <p:spPr>
          <a:xfrm>
            <a:off x="392795" y="6121949"/>
            <a:ext cx="1051140" cy="492444"/>
          </a:xfrm>
          <a:prstGeom prst="rect">
            <a:avLst/>
          </a:prstGeom>
        </p:spPr>
      </p:pic>
      <p:pic>
        <p:nvPicPr>
          <p:cNvPr id="5" name="Picture 4">
            <a:hlinkClick r:id="rId4"/>
            <a:extLst>
              <a:ext uri="{FF2B5EF4-FFF2-40B4-BE49-F238E27FC236}">
                <a16:creationId xmlns:a16="http://schemas.microsoft.com/office/drawing/2014/main" id="{D87384CD-1EF1-9A48-B13B-B4105FFCEF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1000" y="514074"/>
            <a:ext cx="8890000" cy="505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34476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3A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2776969-A803-A446-AA24-A4D0C4EEA357}"/>
              </a:ext>
            </a:extLst>
          </p:cNvPr>
          <p:cNvSpPr txBox="1"/>
          <p:nvPr/>
        </p:nvSpPr>
        <p:spPr>
          <a:xfrm>
            <a:off x="3264134" y="6095136"/>
            <a:ext cx="853507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600" b="1" i="0" u="none" strike="noStrike" kern="1200" cap="none" spc="0" normalizeH="0" baseline="0" noProof="0" dirty="0">
                <a:ln>
                  <a:noFill/>
                </a:ln>
                <a:solidFill>
                  <a:srgbClr val="ADA6B6"/>
                </a:solidFill>
                <a:effectLst/>
                <a:uLnTx/>
                <a:uFillTx/>
                <a:latin typeface="Quasimoda Bold" pitchFamily="2" charset="77"/>
                <a:ea typeface="Inter Medium" panose="02000503000000020004" pitchFamily="2" charset="0"/>
                <a:cs typeface="Calibri" panose="020F0502020204030204" pitchFamily="34" charset="0"/>
              </a:rPr>
              <a:t>BEING KIND</a:t>
            </a:r>
            <a:endParaRPr kumimoji="0" lang="en-AU" sz="2600" b="1" i="0" u="none" strike="noStrike" kern="1200" cap="none" spc="0" normalizeH="0" baseline="0" noProof="0" dirty="0">
              <a:ln>
                <a:noFill/>
              </a:ln>
              <a:solidFill>
                <a:srgbClr val="ADA6B6"/>
              </a:solidFill>
              <a:effectLst/>
              <a:uLnTx/>
              <a:uFillTx/>
              <a:latin typeface="Quasimoda Bold" pitchFamily="2" charset="77"/>
              <a:ea typeface="Inter Medium" panose="02000503000000020004" pitchFamily="2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C135DAD-6BCB-4643-B74B-8A3BF69BD7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5000"/>
          </a:blip>
          <a:srcRect r="39446"/>
          <a:stretch/>
        </p:blipFill>
        <p:spPr>
          <a:xfrm>
            <a:off x="392795" y="6121949"/>
            <a:ext cx="1051140" cy="492444"/>
          </a:xfrm>
          <a:prstGeom prst="rect">
            <a:avLst/>
          </a:prstGeom>
        </p:spPr>
      </p:pic>
      <p:pic>
        <p:nvPicPr>
          <p:cNvPr id="5" name="Picture 4">
            <a:hlinkClick r:id="rId4"/>
            <a:extLst>
              <a:ext uri="{FF2B5EF4-FFF2-40B4-BE49-F238E27FC236}">
                <a16:creationId xmlns:a16="http://schemas.microsoft.com/office/drawing/2014/main" id="{A2694D18-0DD2-864E-9F25-B5D29AF3CE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1000" y="533952"/>
            <a:ext cx="8890000" cy="505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05806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0FCC6D-46B7-CA3C-6702-19D75A55C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48E9AD-1125-F541-BC61-14B7617A66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67400"/>
            <a:ext cx="12192000" cy="990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0366CD3-EA7F-EE4C-81E5-42EFB7A25678}"/>
              </a:ext>
            </a:extLst>
          </p:cNvPr>
          <p:cNvSpPr txBox="1"/>
          <p:nvPr/>
        </p:nvSpPr>
        <p:spPr>
          <a:xfrm>
            <a:off x="3046879" y="525227"/>
            <a:ext cx="6098240" cy="5522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800" b="1" i="0" u="none" strike="noStrike" kern="1200" cap="none" spc="0" normalizeH="0" baseline="0" noProof="0" dirty="0">
                <a:ln>
                  <a:noFill/>
                </a:ln>
                <a:solidFill>
                  <a:srgbClr val="A895B2">
                    <a:alpha val="39110"/>
                  </a:srgbClr>
                </a:solidFill>
                <a:effectLst/>
                <a:uLnTx/>
                <a:uFillTx/>
                <a:latin typeface="Quasimoda Bold" pitchFamily="2" charset="77"/>
                <a:ea typeface="+mn-ea"/>
                <a:cs typeface="+mn-cs"/>
              </a:rPr>
              <a:t>DISCUSSION </a:t>
            </a:r>
            <a:r>
              <a:rPr kumimoji="0" lang="en-AU" sz="2800" b="1" i="0" u="none" strike="noStrike" kern="1200" cap="none" spc="0" normalizeH="0" baseline="0" noProof="0" dirty="0">
                <a:ln>
                  <a:noFill/>
                </a:ln>
                <a:solidFill>
                  <a:srgbClr val="A895B2">
                    <a:alpha val="50000"/>
                  </a:srgbClr>
                </a:solidFill>
                <a:effectLst/>
                <a:uLnTx/>
                <a:uFillTx/>
                <a:latin typeface="Quasimoda Bold" pitchFamily="2" charset="77"/>
                <a:ea typeface="+mn-ea"/>
                <a:cs typeface="+mn-cs"/>
              </a:rPr>
              <a:t>QUESTIONS</a:t>
            </a:r>
            <a:r>
              <a:rPr kumimoji="0" lang="en-AU" sz="2800" b="1" i="0" u="none" strike="noStrike" kern="1200" cap="none" spc="0" normalizeH="0" baseline="0" noProof="0" dirty="0">
                <a:ln>
                  <a:noFill/>
                </a:ln>
                <a:solidFill>
                  <a:srgbClr val="A895B2">
                    <a:alpha val="39110"/>
                  </a:srgbClr>
                </a:solidFill>
                <a:effectLst/>
                <a:uLnTx/>
                <a:uFillTx/>
                <a:latin typeface="Quasimoda Bold" pitchFamily="2" charset="77"/>
                <a:ea typeface="+mn-ea"/>
                <a:cs typeface="+mn-cs"/>
              </a:rPr>
              <a:t>: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FB803F-B376-22DE-710F-147422FF04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63411" y="1611683"/>
            <a:ext cx="9024576" cy="3489493"/>
          </a:xfrm>
        </p:spPr>
        <p:txBody>
          <a:bodyPr>
            <a:noAutofit/>
          </a:bodyPr>
          <a:lstStyle/>
          <a:p>
            <a:pPr marL="400050" lvl="1" indent="-400050" algn="l">
              <a:lnSpc>
                <a:spcPct val="114000"/>
              </a:lnSpc>
              <a:spcBef>
                <a:spcPts val="10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AU" sz="2200" dirty="0">
                <a:solidFill>
                  <a:srgbClr val="483A5E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What makes something kind?</a:t>
            </a:r>
          </a:p>
          <a:p>
            <a:pPr marL="400050" lvl="1" indent="-400050" algn="l">
              <a:lnSpc>
                <a:spcPct val="114000"/>
              </a:lnSpc>
              <a:spcBef>
                <a:spcPts val="10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AU" sz="2200" dirty="0">
                <a:solidFill>
                  <a:srgbClr val="483A5E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Who is the kindest person you know? What makes them stand out?</a:t>
            </a:r>
          </a:p>
          <a:p>
            <a:pPr marL="400050" lvl="1" indent="-400050" algn="l">
              <a:lnSpc>
                <a:spcPct val="114000"/>
              </a:lnSpc>
              <a:spcBef>
                <a:spcPts val="10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AU" sz="2200" dirty="0">
                <a:solidFill>
                  <a:srgbClr val="483A5E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If someone looked at your life this week, what do you think they would rate your kindness our of 10?</a:t>
            </a:r>
          </a:p>
          <a:p>
            <a:pPr marL="400050" lvl="1" indent="-400050" algn="l">
              <a:lnSpc>
                <a:spcPct val="114000"/>
              </a:lnSpc>
              <a:spcBef>
                <a:spcPts val="10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AU" sz="2200" dirty="0">
                <a:solidFill>
                  <a:srgbClr val="483A5E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What gets in the way of us being able to (or even wanting to) be kind and loving to others?</a:t>
            </a:r>
          </a:p>
        </p:txBody>
      </p:sp>
    </p:spTree>
    <p:extLst>
      <p:ext uri="{BB962C8B-B14F-4D97-AF65-F5344CB8AC3E}">
        <p14:creationId xmlns:p14="http://schemas.microsoft.com/office/powerpoint/2010/main" val="112513671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3A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2776969-A803-A446-AA24-A4D0C4EEA357}"/>
              </a:ext>
            </a:extLst>
          </p:cNvPr>
          <p:cNvSpPr txBox="1"/>
          <p:nvPr/>
        </p:nvSpPr>
        <p:spPr>
          <a:xfrm>
            <a:off x="3264134" y="6095136"/>
            <a:ext cx="853507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600" b="1" i="0" u="none" strike="noStrike" kern="1200" cap="none" spc="0" normalizeH="0" baseline="0" noProof="0" dirty="0">
                <a:ln>
                  <a:noFill/>
                </a:ln>
                <a:solidFill>
                  <a:srgbClr val="ADA6B6"/>
                </a:solidFill>
                <a:effectLst/>
                <a:uLnTx/>
                <a:uFillTx/>
                <a:latin typeface="Quasimoda Bold" pitchFamily="2" charset="77"/>
                <a:ea typeface="Inter Medium" panose="02000503000000020004" pitchFamily="2" charset="0"/>
                <a:cs typeface="Calibri" panose="020F0502020204030204" pitchFamily="34" charset="0"/>
              </a:rPr>
              <a:t>INVESTING IN RELATIONSHIPS</a:t>
            </a:r>
            <a:endParaRPr kumimoji="0" lang="en-AU" sz="2600" b="1" i="0" u="none" strike="noStrike" kern="1200" cap="none" spc="0" normalizeH="0" baseline="0" noProof="0" dirty="0">
              <a:ln>
                <a:noFill/>
              </a:ln>
              <a:solidFill>
                <a:srgbClr val="ADA6B6"/>
              </a:solidFill>
              <a:effectLst/>
              <a:uLnTx/>
              <a:uFillTx/>
              <a:latin typeface="Quasimoda Bold" pitchFamily="2" charset="77"/>
              <a:ea typeface="Inter Medium" panose="02000503000000020004" pitchFamily="2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C135DAD-6BCB-4643-B74B-8A3BF69BD7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5000"/>
          </a:blip>
          <a:srcRect r="39446"/>
          <a:stretch/>
        </p:blipFill>
        <p:spPr>
          <a:xfrm>
            <a:off x="392795" y="6121949"/>
            <a:ext cx="1051140" cy="492444"/>
          </a:xfrm>
          <a:prstGeom prst="rect">
            <a:avLst/>
          </a:prstGeom>
        </p:spPr>
      </p:pic>
      <p:pic>
        <p:nvPicPr>
          <p:cNvPr id="5" name="Picture 4">
            <a:hlinkClick r:id="rId4"/>
            <a:extLst>
              <a:ext uri="{FF2B5EF4-FFF2-40B4-BE49-F238E27FC236}">
                <a16:creationId xmlns:a16="http://schemas.microsoft.com/office/drawing/2014/main" id="{8C8FE8C5-065E-CD46-AEEF-09E44E1DC6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1000" y="533952"/>
            <a:ext cx="8890000" cy="505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70746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0FCC6D-46B7-CA3C-6702-19D75A55C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48E9AD-1125-F541-BC61-14B7617A66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67400"/>
            <a:ext cx="12192000" cy="990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0366CD3-EA7F-EE4C-81E5-42EFB7A25678}"/>
              </a:ext>
            </a:extLst>
          </p:cNvPr>
          <p:cNvSpPr txBox="1"/>
          <p:nvPr/>
        </p:nvSpPr>
        <p:spPr>
          <a:xfrm>
            <a:off x="3046879" y="525227"/>
            <a:ext cx="6098240" cy="5522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800" b="1" i="0" u="none" strike="noStrike" kern="1200" cap="none" spc="0" normalizeH="0" baseline="0" noProof="0" dirty="0">
                <a:ln>
                  <a:noFill/>
                </a:ln>
                <a:solidFill>
                  <a:srgbClr val="A895B2">
                    <a:alpha val="39110"/>
                  </a:srgbClr>
                </a:solidFill>
                <a:effectLst/>
                <a:uLnTx/>
                <a:uFillTx/>
                <a:latin typeface="Quasimoda Bold" pitchFamily="2" charset="77"/>
                <a:ea typeface="+mn-ea"/>
                <a:cs typeface="+mn-cs"/>
              </a:rPr>
              <a:t>DISCUSSION </a:t>
            </a:r>
            <a:r>
              <a:rPr kumimoji="0" lang="en-AU" sz="2800" b="1" i="0" u="none" strike="noStrike" kern="1200" cap="none" spc="0" normalizeH="0" baseline="0" noProof="0" dirty="0">
                <a:ln>
                  <a:noFill/>
                </a:ln>
                <a:solidFill>
                  <a:srgbClr val="A895B2">
                    <a:alpha val="50000"/>
                  </a:srgbClr>
                </a:solidFill>
                <a:effectLst/>
                <a:uLnTx/>
                <a:uFillTx/>
                <a:latin typeface="Quasimoda Bold" pitchFamily="2" charset="77"/>
                <a:ea typeface="+mn-ea"/>
                <a:cs typeface="+mn-cs"/>
              </a:rPr>
              <a:t>QUESTIONS</a:t>
            </a:r>
            <a:r>
              <a:rPr kumimoji="0" lang="en-AU" sz="2800" b="1" i="0" u="none" strike="noStrike" kern="1200" cap="none" spc="0" normalizeH="0" baseline="0" noProof="0" dirty="0">
                <a:ln>
                  <a:noFill/>
                </a:ln>
                <a:solidFill>
                  <a:srgbClr val="A895B2">
                    <a:alpha val="39110"/>
                  </a:srgbClr>
                </a:solidFill>
                <a:effectLst/>
                <a:uLnTx/>
                <a:uFillTx/>
                <a:latin typeface="Quasimoda Bold" pitchFamily="2" charset="77"/>
                <a:ea typeface="+mn-ea"/>
                <a:cs typeface="+mn-cs"/>
              </a:rPr>
              <a:t>: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FB803F-B376-22DE-710F-147422FF04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63411" y="1684253"/>
            <a:ext cx="9024576" cy="3489493"/>
          </a:xfrm>
        </p:spPr>
        <p:txBody>
          <a:bodyPr>
            <a:noAutofit/>
          </a:bodyPr>
          <a:lstStyle/>
          <a:p>
            <a:pPr marL="400050" lvl="1" indent="-400050" algn="l">
              <a:lnSpc>
                <a:spcPct val="114000"/>
              </a:lnSpc>
              <a:spcBef>
                <a:spcPts val="10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AU" sz="2200" dirty="0">
                <a:solidFill>
                  <a:srgbClr val="483A5E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Can you think of a time when putting others first helped you grow as a person?  </a:t>
            </a:r>
          </a:p>
          <a:p>
            <a:pPr marL="400050" lvl="1" indent="-400050" algn="l">
              <a:lnSpc>
                <a:spcPct val="114000"/>
              </a:lnSpc>
              <a:spcBef>
                <a:spcPts val="10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AU" sz="2200" dirty="0">
                <a:solidFill>
                  <a:srgbClr val="483A5E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How could caring more about God or other people actually make your life feel more free or meaningful?</a:t>
            </a:r>
          </a:p>
          <a:p>
            <a:pPr marL="400050" lvl="1" indent="-400050" algn="l">
              <a:lnSpc>
                <a:spcPct val="114000"/>
              </a:lnSpc>
              <a:spcBef>
                <a:spcPts val="10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AU" sz="2200" dirty="0">
                <a:solidFill>
                  <a:srgbClr val="483A5E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Why do you think it's hard for us to focus on our relationship with God or care deeply about others sometimes? </a:t>
            </a:r>
            <a:r>
              <a:rPr lang="en-AU" i="1" dirty="0">
                <a:solidFill>
                  <a:srgbClr val="8A7097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(What gets in the way?)</a:t>
            </a:r>
          </a:p>
        </p:txBody>
      </p:sp>
    </p:spTree>
    <p:extLst>
      <p:ext uri="{BB962C8B-B14F-4D97-AF65-F5344CB8AC3E}">
        <p14:creationId xmlns:p14="http://schemas.microsoft.com/office/powerpoint/2010/main" val="317505644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FFD496"/>
            </a:gs>
            <a:gs pos="71000">
              <a:srgbClr val="C5A397"/>
            </a:gs>
            <a:gs pos="50000">
              <a:srgbClr val="A88A98"/>
            </a:gs>
            <a:gs pos="29000">
              <a:srgbClr val="8B7198">
                <a:lumMod val="88000"/>
                <a:lumOff val="12000"/>
              </a:srgbClr>
            </a:gs>
            <a:gs pos="9000">
              <a:srgbClr val="8E749A">
                <a:lumMod val="88000"/>
                <a:lumOff val="12000"/>
              </a:srgbClr>
            </a:gs>
            <a:gs pos="0">
              <a:srgbClr val="8A7097">
                <a:lumMod val="94994"/>
                <a:lumOff val="5006"/>
              </a:srgbClr>
            </a:gs>
          </a:gsLst>
          <a:lin ang="2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20A20658-B2A9-A945-8076-ABC3294F4D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D396"/>
              </a:clrFrom>
              <a:clrTo>
                <a:srgbClr val="FFD396">
                  <a:alpha val="0"/>
                </a:srgbClr>
              </a:clrTo>
            </a:clrChange>
          </a:blip>
          <a:srcRect l="20197" t="32129" r="16978" b="22152"/>
          <a:stretch/>
        </p:blipFill>
        <p:spPr>
          <a:xfrm>
            <a:off x="8499763" y="2189752"/>
            <a:ext cx="3220730" cy="3843410"/>
          </a:xfrm>
          <a:prstGeom prst="rect">
            <a:avLst/>
          </a:prstGeom>
          <a:effectLst>
            <a:glow rad="1828800">
              <a:srgbClr val="FFD496">
                <a:alpha val="18000"/>
              </a:srgbClr>
            </a:glow>
            <a:softEdge rad="0"/>
          </a:effectLst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F58CFB51-CE2C-494D-B35B-14723B8154F8}"/>
              </a:ext>
            </a:extLst>
          </p:cNvPr>
          <p:cNvSpPr txBox="1">
            <a:spLocks/>
          </p:cNvSpPr>
          <p:nvPr/>
        </p:nvSpPr>
        <p:spPr>
          <a:xfrm>
            <a:off x="834714" y="510224"/>
            <a:ext cx="7260317" cy="4604122"/>
          </a:xfrm>
          <a:prstGeom prst="rect">
            <a:avLst/>
          </a:prstGeom>
          <a:effectLst>
            <a:outerShdw blurRad="50800" dist="38100" dir="2700000" algn="tl" rotWithShape="0">
              <a:srgbClr val="483A5E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9600" dirty="0">
                <a:solidFill>
                  <a:srgbClr val="FFD496"/>
                </a:solidFill>
                <a:latin typeface="Quasimoda Bold" pitchFamily="2" charset="77"/>
                <a:ea typeface="Helvetica Neue" panose="02000503000000020004" pitchFamily="2" charset="0"/>
                <a:cs typeface="Helvetica Neue" panose="02000503000000020004" pitchFamily="2" charset="0"/>
              </a:rPr>
              <a:t>THE </a:t>
            </a:r>
          </a:p>
          <a:p>
            <a:pPr algn="l">
              <a:lnSpc>
                <a:spcPct val="80000"/>
              </a:lnSpc>
            </a:pPr>
            <a:r>
              <a:rPr lang="en-US" sz="9600" dirty="0">
                <a:solidFill>
                  <a:srgbClr val="FFD496"/>
                </a:solidFill>
                <a:latin typeface="Quasimoda Bold" pitchFamily="2" charset="77"/>
                <a:ea typeface="Helvetica Neue" panose="02000503000000020004" pitchFamily="2" charset="0"/>
                <a:cs typeface="Helvetica Neue" panose="02000503000000020004" pitchFamily="2" charset="0"/>
              </a:rPr>
              <a:t>FREEDOM </a:t>
            </a:r>
          </a:p>
          <a:p>
            <a:pPr algn="l">
              <a:lnSpc>
                <a:spcPct val="80000"/>
              </a:lnSpc>
            </a:pPr>
            <a:r>
              <a:rPr lang="en-US" sz="9600" dirty="0">
                <a:solidFill>
                  <a:srgbClr val="FFD496"/>
                </a:solidFill>
                <a:latin typeface="Quasimoda Bold" pitchFamily="2" charset="77"/>
                <a:ea typeface="Helvetica Neue" panose="02000503000000020004" pitchFamily="2" charset="0"/>
                <a:cs typeface="Helvetica Neue" panose="02000503000000020004" pitchFamily="2" charset="0"/>
              </a:rPr>
              <a:t>TRAP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59006D1E-59FA-FD42-801E-C164928A0FC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881244" y="5760112"/>
            <a:ext cx="2146300" cy="54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49655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B9AAC1">
                <a:lumMod val="85000"/>
              </a:srgbClr>
            </a:gs>
            <a:gs pos="80000">
              <a:srgbClr val="B9AAC1">
                <a:lumMod val="94817"/>
              </a:srgb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692279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C1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5A1150C-0B3B-FC4E-B915-1B840246EDAC}"/>
              </a:ext>
            </a:extLst>
          </p:cNvPr>
          <p:cNvSpPr txBox="1"/>
          <p:nvPr/>
        </p:nvSpPr>
        <p:spPr>
          <a:xfrm>
            <a:off x="929899" y="774915"/>
            <a:ext cx="10689512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Light" panose="02000503000000020004" pitchFamily="2" charset="0"/>
                <a:ea typeface="Inter Light" panose="02000503000000020004" pitchFamily="2" charset="0"/>
                <a:cs typeface="+mn-cs"/>
              </a:rPr>
              <a:t>Scripture quotations marked (CEV) are from the Contemporary English Version Copyright © 1991, 1992, 1995 by American Bible Society. Used by Permission.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ter Light" panose="02000503000000020004" pitchFamily="2" charset="0"/>
              <a:ea typeface="Inter Light" panose="02000503000000020004" pitchFamily="2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Light" panose="02000503000000020004" pitchFamily="2" charset="0"/>
                <a:ea typeface="Inter Light" panose="02000503000000020004" pitchFamily="2" charset="0"/>
                <a:cs typeface="+mn-cs"/>
              </a:rPr>
              <a:t>Scripture quotations marked (ESV) are from the ESV® Bible (The Holy Bible, English Standard Version®), © 2001 by Crossway, a publishing ministry of Good News Publishers. Used by permission. All rights reserved.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ter Light" panose="02000503000000020004" pitchFamily="2" charset="0"/>
              <a:ea typeface="Inter Light" panose="02000503000000020004" pitchFamily="2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Light" panose="02000503000000020004" pitchFamily="2" charset="0"/>
                <a:ea typeface="Inter Light" panose="02000503000000020004" pitchFamily="2" charset="0"/>
                <a:cs typeface="+mn-cs"/>
              </a:rPr>
              <a:t>Scripture quotations marked (MSG) are taken from The Message, copyright © 1993, 2002, 2018 by Eugene H. Peterson. Used by permission of NavPress. All rights reserved. Represented by Tyndale House Publishers.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ter Light" panose="02000503000000020004" pitchFamily="2" charset="0"/>
              <a:ea typeface="Inter Light" panose="02000503000000020004" pitchFamily="2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Light" panose="02000503000000020004" pitchFamily="2" charset="0"/>
                <a:ea typeface="Inter Light" panose="02000503000000020004" pitchFamily="2" charset="0"/>
                <a:cs typeface="+mn-cs"/>
              </a:rPr>
              <a:t>Scripture quotations marked (NIV) are taken from the Holy Bible, New International Version®, NIV®. Copyright © 1973, 1978, 1984, 2011 by </a:t>
            </a:r>
            <a:r>
              <a:rPr kumimoji="0" lang="en-A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Light" panose="02000503000000020004" pitchFamily="2" charset="0"/>
                <a:ea typeface="Inter Light" panose="02000503000000020004" pitchFamily="2" charset="0"/>
                <a:cs typeface="+mn-cs"/>
              </a:rPr>
              <a:t>Biblica</a:t>
            </a: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Light" panose="02000503000000020004" pitchFamily="2" charset="0"/>
                <a:ea typeface="Inter Light" panose="02000503000000020004" pitchFamily="2" charset="0"/>
                <a:cs typeface="+mn-cs"/>
              </a:rPr>
              <a:t>, Inc.™ Used by permission of Zondervan. All rights reserved worldwide.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ter Light" panose="02000503000000020004" pitchFamily="2" charset="0"/>
              <a:ea typeface="Inter Light" panose="02000503000000020004" pitchFamily="2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Light" panose="02000503000000020004" pitchFamily="2" charset="0"/>
                <a:ea typeface="Inter Light" panose="02000503000000020004" pitchFamily="2" charset="0"/>
                <a:cs typeface="+mn-cs"/>
              </a:rPr>
              <a:t>Scripture quotations marked (NIVUK) are taken from the Holy Bible, New International Version® Anglicized, NIV® Copyright © 1979, 1984, 2011 by </a:t>
            </a:r>
            <a:r>
              <a:rPr kumimoji="0" lang="en-A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Light" panose="02000503000000020004" pitchFamily="2" charset="0"/>
                <a:ea typeface="Inter Light" panose="02000503000000020004" pitchFamily="2" charset="0"/>
                <a:cs typeface="+mn-cs"/>
              </a:rPr>
              <a:t>Biblica</a:t>
            </a: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Light" panose="02000503000000020004" pitchFamily="2" charset="0"/>
                <a:ea typeface="Inter Light" panose="02000503000000020004" pitchFamily="2" charset="0"/>
                <a:cs typeface="+mn-cs"/>
              </a:rPr>
              <a:t>, Inc.® Used by permission of Zondervan. All rights reserved worldwide.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ter Light" panose="02000503000000020004" pitchFamily="2" charset="0"/>
              <a:ea typeface="Inter Light" panose="02000503000000020004" pitchFamily="2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Light" panose="02000503000000020004" pitchFamily="2" charset="0"/>
                <a:ea typeface="Inter Light" panose="02000503000000020004" pitchFamily="2" charset="0"/>
                <a:cs typeface="+mn-cs"/>
              </a:rPr>
              <a:t>Scripture quotations marked (NLT) are taken from the Holy Bible, New Living Translation, copyright ©1996, 2004, 2015 by Tyndale House Foundation. Used by permission of Tyndale House Publishers, Carol Stream, Illinois 60188. All rights reserved.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5A2B94-59F2-A547-BF09-E09830C78096}"/>
              </a:ext>
            </a:extLst>
          </p:cNvPr>
          <p:cNvSpPr txBox="1"/>
          <p:nvPr/>
        </p:nvSpPr>
        <p:spPr>
          <a:xfrm>
            <a:off x="5856789" y="6110513"/>
            <a:ext cx="59424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AU" sz="2800" b="1" dirty="0">
                <a:solidFill>
                  <a:srgbClr val="F1EAF0"/>
                </a:solidFill>
                <a:effectLst/>
                <a:latin typeface="Inter 18pt 18pt SemiBold" panose="02000503000000020004" pitchFamily="2" charset="0"/>
                <a:ea typeface="Inter 18pt 18pt SemiBold" panose="02000503000000020004" pitchFamily="2" charset="0"/>
                <a:cs typeface="Calibri" panose="020F0502020204030204" pitchFamily="34" charset="0"/>
              </a:rPr>
              <a:t>THE FREEDOM TRAP</a:t>
            </a:r>
            <a:endParaRPr lang="en-AU" sz="2800" b="1" dirty="0">
              <a:solidFill>
                <a:srgbClr val="F1EAF0"/>
              </a:solidFill>
              <a:latin typeface="Inter 18pt 18pt SemiBold" panose="02000503000000020004" pitchFamily="2" charset="0"/>
              <a:ea typeface="Inter 18pt 18pt SemiBold" panose="02000503000000020004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AA292D-4FE4-184E-9830-9859B45338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r="39446"/>
          <a:stretch/>
        </p:blipFill>
        <p:spPr>
          <a:xfrm>
            <a:off x="392795" y="6121949"/>
            <a:ext cx="1051140" cy="492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52559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06A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DAE2060-727D-8A4F-905F-E02CD04628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07247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85819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0FCC6D-46B7-CA3C-6702-19D75A55C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48E9AD-1125-F541-BC61-14B7617A66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67400"/>
            <a:ext cx="12192000" cy="990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0366CD3-EA7F-EE4C-81E5-42EFB7A25678}"/>
              </a:ext>
            </a:extLst>
          </p:cNvPr>
          <p:cNvSpPr txBox="1"/>
          <p:nvPr/>
        </p:nvSpPr>
        <p:spPr>
          <a:xfrm>
            <a:off x="3046879" y="525227"/>
            <a:ext cx="6098240" cy="5522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800" b="1" i="0" u="none" strike="noStrike" kern="1200" cap="none" spc="0" normalizeH="0" baseline="0" noProof="0" dirty="0">
                <a:ln>
                  <a:noFill/>
                </a:ln>
                <a:solidFill>
                  <a:srgbClr val="A895B2">
                    <a:alpha val="39110"/>
                  </a:srgbClr>
                </a:solidFill>
                <a:effectLst/>
                <a:uLnTx/>
                <a:uFillTx/>
                <a:latin typeface="Quasimoda Bold" pitchFamily="2" charset="77"/>
                <a:ea typeface="+mn-ea"/>
                <a:cs typeface="+mn-cs"/>
              </a:rPr>
              <a:t>DISCUSSION </a:t>
            </a:r>
            <a:r>
              <a:rPr kumimoji="0" lang="en-AU" sz="2800" b="1" i="0" u="none" strike="noStrike" kern="1200" cap="none" spc="0" normalizeH="0" baseline="0" noProof="0" dirty="0">
                <a:ln>
                  <a:noFill/>
                </a:ln>
                <a:solidFill>
                  <a:srgbClr val="A895B2">
                    <a:alpha val="50000"/>
                  </a:srgbClr>
                </a:solidFill>
                <a:effectLst/>
                <a:uLnTx/>
                <a:uFillTx/>
                <a:latin typeface="Quasimoda Bold" pitchFamily="2" charset="77"/>
                <a:ea typeface="+mn-ea"/>
                <a:cs typeface="+mn-cs"/>
              </a:rPr>
              <a:t>QUESTIONS</a:t>
            </a:r>
            <a:r>
              <a:rPr kumimoji="0" lang="en-AU" sz="2800" b="1" i="0" u="none" strike="noStrike" kern="1200" cap="none" spc="0" normalizeH="0" baseline="0" noProof="0" dirty="0">
                <a:ln>
                  <a:noFill/>
                </a:ln>
                <a:solidFill>
                  <a:srgbClr val="A895B2">
                    <a:alpha val="39110"/>
                  </a:srgbClr>
                </a:solidFill>
                <a:effectLst/>
                <a:uLnTx/>
                <a:uFillTx/>
                <a:latin typeface="Quasimoda Bold" pitchFamily="2" charset="77"/>
                <a:ea typeface="+mn-ea"/>
                <a:cs typeface="+mn-cs"/>
              </a:rPr>
              <a:t>: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FB803F-B376-22DE-710F-147422FF04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6530" y="1684253"/>
            <a:ext cx="9998937" cy="3489493"/>
          </a:xfrm>
        </p:spPr>
        <p:txBody>
          <a:bodyPr>
            <a:noAutofit/>
          </a:bodyPr>
          <a:lstStyle/>
          <a:p>
            <a:pPr marL="400050" lvl="1" indent="-400050" algn="l">
              <a:lnSpc>
                <a:spcPct val="114000"/>
              </a:lnSpc>
              <a:spcBef>
                <a:spcPts val="10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AU" sz="2200" dirty="0">
                <a:solidFill>
                  <a:srgbClr val="483A5E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Do you think having no limits would make life better or more stressful?	</a:t>
            </a:r>
            <a:r>
              <a:rPr lang="en-AU" i="1" dirty="0">
                <a:solidFill>
                  <a:srgbClr val="8A7097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(Does a life with no limits actually work in real life?)</a:t>
            </a:r>
          </a:p>
          <a:p>
            <a:pPr marL="400050" lvl="1" indent="-400050" algn="l">
              <a:lnSpc>
                <a:spcPct val="114000"/>
              </a:lnSpc>
              <a:spcBef>
                <a:spcPts val="10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AU" sz="2200" dirty="0">
                <a:solidFill>
                  <a:srgbClr val="483A5E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How good are we at knowing what will make us happy? 		</a:t>
            </a:r>
            <a:r>
              <a:rPr lang="en-AU" sz="2200" i="1" dirty="0">
                <a:solidFill>
                  <a:srgbClr val="8A7097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	</a:t>
            </a:r>
            <a:r>
              <a:rPr lang="en-AU" i="1" dirty="0">
                <a:solidFill>
                  <a:srgbClr val="8A7097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(Can you think of a time you got it wrong?)</a:t>
            </a:r>
          </a:p>
          <a:p>
            <a:pPr marL="400050" lvl="1" indent="-400050" algn="l">
              <a:lnSpc>
                <a:spcPct val="114000"/>
              </a:lnSpc>
              <a:spcBef>
                <a:spcPts val="10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AU" sz="2200" dirty="0">
                <a:solidFill>
                  <a:srgbClr val="483A5E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Which personal freedoms matter most to you right now?			</a:t>
            </a:r>
            <a:r>
              <a:rPr lang="en-AU" i="1" dirty="0">
                <a:solidFill>
                  <a:srgbClr val="8A7097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(Do you have enough freedom in those areas, or do you want more?)</a:t>
            </a:r>
          </a:p>
        </p:txBody>
      </p:sp>
    </p:spTree>
    <p:extLst>
      <p:ext uri="{BB962C8B-B14F-4D97-AF65-F5344CB8AC3E}">
        <p14:creationId xmlns:p14="http://schemas.microsoft.com/office/powerpoint/2010/main" val="5307575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3A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2776969-A803-A446-AA24-A4D0C4EEA357}"/>
              </a:ext>
            </a:extLst>
          </p:cNvPr>
          <p:cNvSpPr txBox="1"/>
          <p:nvPr/>
        </p:nvSpPr>
        <p:spPr>
          <a:xfrm>
            <a:off x="1828464" y="2356965"/>
            <a:ext cx="853507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540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483A5E">
                      <a:alpha val="40000"/>
                    </a:srgbClr>
                  </a:outerShdw>
                </a:effectLst>
                <a:latin typeface="Quasimoda Bold" pitchFamily="2" charset="77"/>
                <a:ea typeface="Inter 18pt 18pt Medium" panose="02000503000000020004" pitchFamily="2" charset="0"/>
                <a:cs typeface="Calibri" panose="020F0502020204030204" pitchFamily="34" charset="0"/>
              </a:rPr>
              <a:t>“True freedom means having no limits.”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D0E7A4-2D3D-634A-A7FF-CAA28F85D6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5000"/>
          </a:blip>
          <a:srcRect r="39446"/>
          <a:stretch/>
        </p:blipFill>
        <p:spPr>
          <a:xfrm>
            <a:off x="392795" y="6121949"/>
            <a:ext cx="1051140" cy="4924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58288AF-3203-684B-AFB0-311D7E21CAE9}"/>
              </a:ext>
            </a:extLst>
          </p:cNvPr>
          <p:cNvSpPr txBox="1"/>
          <p:nvPr/>
        </p:nvSpPr>
        <p:spPr>
          <a:xfrm>
            <a:off x="5856789" y="6110513"/>
            <a:ext cx="59424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800" b="1" i="0" u="none" strike="noStrike" kern="1200" cap="none" spc="0" normalizeH="0" baseline="0" noProof="0" dirty="0">
                <a:ln>
                  <a:noFill/>
                </a:ln>
                <a:solidFill>
                  <a:srgbClr val="D7CDDB">
                    <a:alpha val="53141"/>
                  </a:srgbClr>
                </a:solidFill>
                <a:effectLst/>
                <a:uLnTx/>
                <a:uFillTx/>
                <a:latin typeface="Inter 18pt 18pt SemiBold" panose="02000503000000020004" pitchFamily="2" charset="0"/>
                <a:ea typeface="Inter 18pt 18pt SemiBold" panose="02000503000000020004" pitchFamily="2" charset="0"/>
                <a:cs typeface="Calibri" panose="020F0502020204030204" pitchFamily="34" charset="0"/>
              </a:rPr>
              <a:t>THE FREEDOM TRAP</a:t>
            </a:r>
            <a:endParaRPr kumimoji="0" lang="en-AU" sz="2800" b="1" i="0" u="none" strike="noStrike" kern="1200" cap="none" spc="0" normalizeH="0" baseline="0" noProof="0" dirty="0">
              <a:ln>
                <a:noFill/>
              </a:ln>
              <a:solidFill>
                <a:srgbClr val="D7CDDB">
                  <a:alpha val="53141"/>
                </a:srgbClr>
              </a:solidFill>
              <a:effectLst/>
              <a:uLnTx/>
              <a:uFillTx/>
              <a:latin typeface="Inter 18pt 18pt SemiBold" panose="02000503000000020004" pitchFamily="2" charset="0"/>
              <a:ea typeface="Inter 18pt 18pt SemiBold" panose="02000503000000020004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21023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ADF7B0579B2644CAE17FD5A05CB1A9B" ma:contentTypeVersion="20" ma:contentTypeDescription="Create a new document." ma:contentTypeScope="" ma:versionID="7fbb374ffb2f78d86866d1d0e5aed0a5">
  <xsd:schema xmlns:xsd="http://www.w3.org/2001/XMLSchema" xmlns:xs="http://www.w3.org/2001/XMLSchema" xmlns:p="http://schemas.microsoft.com/office/2006/metadata/properties" xmlns:ns2="77645853-307d-4b05-be0b-9da5414d87ee" xmlns:ns3="5661967f-e2ac-499a-9bcc-291dead05cda" targetNamespace="http://schemas.microsoft.com/office/2006/metadata/properties" ma:root="true" ma:fieldsID="2660576c076091db58fad509843d2964" ns2:_="" ns3:_="">
    <xsd:import namespace="77645853-307d-4b05-be0b-9da5414d87ee"/>
    <xsd:import namespace="5661967f-e2ac-499a-9bcc-291dead05c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7645853-307d-4b05-be0b-9da5414d87e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56eca896-5807-49d8-bde8-c00d98f9c92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61967f-e2ac-499a-9bcc-291dead05cda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aebaaede-9149-49a6-aad8-ed27811c0432}" ma:internalName="TaxCatchAll" ma:showField="CatchAllData" ma:web="5661967f-e2ac-499a-9bcc-291dead05cd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7645853-307d-4b05-be0b-9da5414d87ee">
      <Terms xmlns="http://schemas.microsoft.com/office/infopath/2007/PartnerControls"/>
    </lcf76f155ced4ddcb4097134ff3c332f>
    <TaxCatchAll xmlns="5661967f-e2ac-499a-9bcc-291dead05cda" xsi:nil="true"/>
  </documentManagement>
</p:properties>
</file>

<file path=customXml/itemProps1.xml><?xml version="1.0" encoding="utf-8"?>
<ds:datastoreItem xmlns:ds="http://schemas.openxmlformats.org/officeDocument/2006/customXml" ds:itemID="{25851A8F-54FF-4098-91E0-9D8A4E99147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851C3E3-C69C-4CD2-8FBF-68B825195C0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7645853-307d-4b05-be0b-9da5414d87ee"/>
    <ds:schemaRef ds:uri="5661967f-e2ac-499a-9bcc-291dead05c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5B83C4B-2887-4F18-9CD9-753EB1068D87}">
  <ds:schemaRefs>
    <ds:schemaRef ds:uri="77645853-307d-4b05-be0b-9da5414d87ee"/>
    <ds:schemaRef ds:uri="http://purl.org/dc/terms/"/>
    <ds:schemaRef ds:uri="http://purl.org/dc/elements/1.1/"/>
    <ds:schemaRef ds:uri="http://schemas.microsoft.com/office/2006/documentManagement/types"/>
    <ds:schemaRef ds:uri="5661967f-e2ac-499a-9bcc-291dead05cda"/>
    <ds:schemaRef ds:uri="http://schemas.openxmlformats.org/package/2006/metadata/core-properties"/>
    <ds:schemaRef ds:uri="http://www.w3.org/XML/1998/namespace"/>
    <ds:schemaRef ds:uri="http://schemas.microsoft.com/office/infopath/2007/PartnerControls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37925</TotalTime>
  <Words>3460</Words>
  <Application>Microsoft Macintosh PowerPoint</Application>
  <PresentationFormat>Widescreen</PresentationFormat>
  <Paragraphs>340</Paragraphs>
  <Slides>78</Slides>
  <Notes>78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78</vt:i4>
      </vt:variant>
    </vt:vector>
  </HeadingPairs>
  <TitlesOfParts>
    <vt:vector size="94" baseType="lpstr">
      <vt:lpstr>Inter 18pt 18pt SemiBold</vt:lpstr>
      <vt:lpstr>Calibri</vt:lpstr>
      <vt:lpstr>Quasimoda Medium</vt:lpstr>
      <vt:lpstr>Inter 18pt 18pt Medium</vt:lpstr>
      <vt:lpstr>Aptos Display</vt:lpstr>
      <vt:lpstr>Arial</vt:lpstr>
      <vt:lpstr>Charter Roman</vt:lpstr>
      <vt:lpstr>Inter 18pt 18pt ExtraLight</vt:lpstr>
      <vt:lpstr>Inter 18pt 18pt Light</vt:lpstr>
      <vt:lpstr>Inter 18pt 18pt</vt:lpstr>
      <vt:lpstr>Inter 18pt 18pt Black</vt:lpstr>
      <vt:lpstr>Aptos</vt:lpstr>
      <vt:lpstr>Quasimoda Bold</vt:lpstr>
      <vt:lpstr>Symbol</vt:lpstr>
      <vt:lpstr>Inter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What’s the best way to measure freedom?</vt:lpstr>
      <vt:lpstr>PowerPoint Presentation</vt:lpstr>
      <vt:lpstr>PowerPoint Presentation</vt:lpstr>
      <vt:lpstr>PowerPoint Presentation</vt:lpstr>
      <vt:lpstr>What superpower do  you wish you had?</vt:lpstr>
      <vt:lpstr>PowerPoint Presentation</vt:lpstr>
      <vt:lpstr>PowerPoint Presentation</vt:lpstr>
      <vt:lpstr>PowerPoint Presentation</vt:lpstr>
      <vt:lpstr>PowerPoint Presentation</vt:lpstr>
      <vt:lpstr>Have you ever felt overwhelmed by having too many options?</vt:lpstr>
      <vt:lpstr>“Decision Fatigue”</vt:lpstr>
      <vt:lpstr>PowerPoint Presentation</vt:lpstr>
      <vt:lpstr>PowerPoint Presentation</vt:lpstr>
      <vt:lpstr>What is one area of your life where you could simplify your choices or habits to gain more clarity or peace?</vt:lpstr>
      <vt:lpstr>PowerPoint Presentation</vt:lpstr>
      <vt:lpstr>Have you ever said ‘yes’ to something and later regretted it because you missed out on something better?</vt:lpstr>
      <vt:lpstr>PowerPoint Presentation</vt:lpstr>
      <vt:lpstr>“Opportunity Cost”</vt:lpstr>
      <vt:lpstr>PowerPoint Presentation</vt:lpstr>
      <vt:lpstr>What is one decision I could make more  intentionally this week? </vt:lpstr>
      <vt:lpstr>PowerPoint Presentation</vt:lpstr>
      <vt:lpstr>PowerPoint Presentation</vt:lpstr>
      <vt:lpstr>Can you think of a situation  where someone’s freedom came at someone else’s expense?</vt:lpstr>
      <vt:lpstr>PowerPoint Presentation</vt:lpstr>
      <vt:lpstr>PowerPoint Presentation</vt:lpstr>
      <vt:lpstr>In what small way could you use  your freedom this week to increase someone else’s freedom or wellbeing – not just your own?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I’m rethinking what success means to me because…</vt:lpstr>
      <vt:lpstr>PowerPoint Presentation</vt:lpstr>
      <vt:lpstr>In what ways do technology and my devices make my life better?  In what ways do technology and my devices make my life worse?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does it mean  to flourish?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would a simpler  life look like?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Nate Armsberry</dc:creator>
  <cp:keywords/>
  <dc:description/>
  <cp:lastModifiedBy>Microsoft Office User</cp:lastModifiedBy>
  <cp:revision>24</cp:revision>
  <cp:lastPrinted>2025-07-28T01:31:01Z</cp:lastPrinted>
  <dcterms:created xsi:type="dcterms:W3CDTF">2024-10-01T23:56:46Z</dcterms:created>
  <dcterms:modified xsi:type="dcterms:W3CDTF">2025-07-28T01:52:38Z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0x0101005ADF7B0579B2644CAE17FD5A05CB1A9B</vt:lpwstr>
  </property>
  <property fmtid="{D5CDD505-2E9C-101B-9397-08002B2CF9AE}" pid="3" name="MediaServiceImageTags">
    <vt:lpwstr/>
  </property>
</Properties>
</file>